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316" r:id="rId2"/>
    <p:sldId id="322" r:id="rId3"/>
    <p:sldId id="327" r:id="rId4"/>
    <p:sldId id="326" r:id="rId5"/>
    <p:sldId id="257" r:id="rId6"/>
    <p:sldId id="286" r:id="rId7"/>
    <p:sldId id="313" r:id="rId8"/>
    <p:sldId id="306" r:id="rId9"/>
    <p:sldId id="307" r:id="rId10"/>
    <p:sldId id="308" r:id="rId11"/>
    <p:sldId id="282" r:id="rId12"/>
    <p:sldId id="285" r:id="rId13"/>
    <p:sldId id="309" r:id="rId14"/>
    <p:sldId id="310" r:id="rId15"/>
    <p:sldId id="283" r:id="rId16"/>
    <p:sldId id="270" r:id="rId17"/>
    <p:sldId id="271" r:id="rId18"/>
    <p:sldId id="272" r:id="rId19"/>
    <p:sldId id="273" r:id="rId20"/>
    <p:sldId id="274" r:id="rId21"/>
    <p:sldId id="275" r:id="rId22"/>
    <p:sldId id="276" r:id="rId23"/>
    <p:sldId id="277" r:id="rId24"/>
    <p:sldId id="278" r:id="rId25"/>
    <p:sldId id="292" r:id="rId26"/>
    <p:sldId id="290" r:id="rId27"/>
    <p:sldId id="291" r:id="rId28"/>
    <p:sldId id="311" r:id="rId29"/>
    <p:sldId id="312" r:id="rId30"/>
    <p:sldId id="293" r:id="rId31"/>
    <p:sldId id="294" r:id="rId32"/>
    <p:sldId id="315" r:id="rId33"/>
    <p:sldId id="314" r:id="rId34"/>
    <p:sldId id="317" r:id="rId35"/>
    <p:sldId id="323" r:id="rId36"/>
    <p:sldId id="324" r:id="rId37"/>
    <p:sldId id="325" r:id="rId38"/>
    <p:sldId id="321"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0C4146-956F-D24E-88F4-33D47ACE870C}">
          <p14:sldIdLst>
            <p14:sldId id="316"/>
            <p14:sldId id="322"/>
            <p14:sldId id="327"/>
            <p14:sldId id="326"/>
            <p14:sldId id="257"/>
          </p14:sldIdLst>
        </p14:section>
        <p14:section name="Why" id="{535D3D58-8B98-4043-9A2D-D7857C84A555}">
          <p14:sldIdLst>
            <p14:sldId id="286"/>
            <p14:sldId id="313"/>
            <p14:sldId id="306"/>
            <p14:sldId id="307"/>
            <p14:sldId id="308"/>
            <p14:sldId id="282"/>
            <p14:sldId id="285"/>
          </p14:sldIdLst>
        </p14:section>
        <p14:section name="Processes" id="{93D20024-7E71-B340-B2C6-0C06581D3269}">
          <p14:sldIdLst>
            <p14:sldId id="309"/>
            <p14:sldId id="310"/>
            <p14:sldId id="283"/>
            <p14:sldId id="270"/>
            <p14:sldId id="271"/>
            <p14:sldId id="272"/>
            <p14:sldId id="273"/>
            <p14:sldId id="274"/>
            <p14:sldId id="275"/>
            <p14:sldId id="276"/>
            <p14:sldId id="277"/>
            <p14:sldId id="278"/>
            <p14:sldId id="292"/>
            <p14:sldId id="290"/>
            <p14:sldId id="291"/>
            <p14:sldId id="311"/>
          </p14:sldIdLst>
        </p14:section>
        <p14:section name="Business" id="{B1783B85-9033-9346-B815-0FACAD1D6410}">
          <p14:sldIdLst>
            <p14:sldId id="312"/>
            <p14:sldId id="293"/>
            <p14:sldId id="294"/>
            <p14:sldId id="315"/>
            <p14:sldId id="314"/>
            <p14:sldId id="317"/>
            <p14:sldId id="323"/>
            <p14:sldId id="324"/>
            <p14:sldId id="325"/>
            <p14:sldId id="32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61" autoAdjust="0"/>
    <p:restoredTop sz="79437" autoAdjust="0"/>
  </p:normalViewPr>
  <p:slideViewPr>
    <p:cSldViewPr snapToGrid="0" snapToObjects="1">
      <p:cViewPr>
        <p:scale>
          <a:sx n="187" d="100"/>
          <a:sy n="187" d="100"/>
        </p:scale>
        <p:origin x="-132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3B61D0-4A51-1946-B8C1-6C6EACF5CCC5}" type="datetimeFigureOut">
              <a:rPr lang="en-US" smtClean="0"/>
              <a:t>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E7A40B-B48A-E944-A73B-08A2DF4A2BE3}" type="slidenum">
              <a:rPr lang="en-US" smtClean="0"/>
              <a:t>‹#›</a:t>
            </a:fld>
            <a:endParaRPr lang="en-US"/>
          </a:p>
        </p:txBody>
      </p:sp>
    </p:spTree>
    <p:extLst>
      <p:ext uri="{BB962C8B-B14F-4D97-AF65-F5344CB8AC3E}">
        <p14:creationId xmlns:p14="http://schemas.microsoft.com/office/powerpoint/2010/main" val="27304370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1</a:t>
            </a:fld>
            <a:endParaRPr lang="en-US"/>
          </a:p>
        </p:txBody>
      </p:sp>
    </p:spTree>
    <p:extLst>
      <p:ext uri="{BB962C8B-B14F-4D97-AF65-F5344CB8AC3E}">
        <p14:creationId xmlns:p14="http://schemas.microsoft.com/office/powerpoint/2010/main" val="411032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14238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20467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163635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Microsoft .NET 4.0 thread (or a Java 6 thread) allocates</a:t>
            </a:r>
            <a:r>
              <a:rPr lang="en-US" baseline="0" dirty="0" smtClean="0"/>
              <a:t> one megabyte of memory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&lt;bump&gt;</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Erlang process allocates one </a:t>
            </a:r>
            <a:r>
              <a:rPr lang="en-US" dirty="0" smtClean="0"/>
              <a:t>kilo</a:t>
            </a:r>
            <a:r>
              <a:rPr lang="en-US" baseline="0" dirty="0" smtClean="0"/>
              <a:t>byte of memory</a:t>
            </a:r>
            <a:endParaRPr lang="en-US" dirty="0" smtClean="0"/>
          </a:p>
          <a:p>
            <a:r>
              <a:rPr lang="en-US" dirty="0" smtClean="0"/>
              <a:t>…</a:t>
            </a:r>
          </a:p>
          <a:p>
            <a:r>
              <a:rPr lang="en-US" dirty="0" smtClean="0"/>
              <a:t>Very</a:t>
            </a:r>
            <a:r>
              <a:rPr lang="en-US" baseline="0" dirty="0" smtClean="0"/>
              <a:t> different scales. The cost of spawning up an isolated, concurrent, parallelizable Erlang process is more akin to the cost in C# or Java of new-</a:t>
            </a:r>
            <a:r>
              <a:rPr lang="en-US" baseline="0" dirty="0" err="1" smtClean="0"/>
              <a:t>ing</a:t>
            </a:r>
            <a:r>
              <a:rPr lang="en-US" baseline="0" dirty="0" smtClean="0"/>
              <a:t> up an object, than that of spawning a bulky thread.</a:t>
            </a:r>
          </a:p>
          <a:p>
            <a:endParaRPr lang="en-US" baseline="0" dirty="0" smtClean="0"/>
          </a:p>
          <a:p>
            <a:r>
              <a:rPr lang="en-US" baseline="0" dirty="0" smtClean="0"/>
              <a:t>&lt;bump&gt;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all do we get with one of these tiny processes.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&lt;bump&gt;</a:t>
            </a:r>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9639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13557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process gets its own isolated heap containing a small stack.  No other process can reach in to read or write this memory. Another thing to note is Erlang is functional programming language, and it takes immutability seriously. Once a variable has been assigned it holds that value until it’s garbage collected. In Erlang immutability is not optional, you can’t just turn it off.</a:t>
            </a:r>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16195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process also gets a dedicated garbage collector. If you were a garbage collector for a managed language, Erlang is where you’d want to work. Immutability, process isolation, and per-process garbage collection create a sane environment. In conventional managed languages a massive GC can kick in and turn a busy system into a queuing, unresponsive, and crashing system. With Erlang you have many,  small, simple, and deterministic GCs. This adds to a quality in Erlang called soft real time.</a:t>
            </a:r>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43434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each process gets its own mailbox. Being an Erlang process would be very lonely. Processes can only communicate with other processes through message passing, and these messages are copies (remember no shared memory). A process can send messages addressed to another process. A process can wait in a receive block for messages to arrive in its mailbox.</a:t>
            </a:r>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084624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a process can register with the Erlang Runtime System to be linked to another process. This low-level construct allows a process to be notified if another process dies. On top of this mechanism Erlang provides rich process supervision capabilities that contribute to Erlang’s fault-tolerance </a:t>
            </a:r>
            <a:r>
              <a:rPr lang="en-US" baseline="0" dirty="0" err="1" smtClean="0"/>
              <a:t>sweetspot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968694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efficiency</a:t>
            </a:r>
            <a:r>
              <a:rPr lang="en-US" baseline="0" dirty="0" smtClean="0"/>
              <a:t> of context-switching between processes is as </a:t>
            </a:r>
            <a:r>
              <a:rPr lang="en-US" dirty="0" smtClean="0"/>
              <a:t>important to Erlang’s performance as</a:t>
            </a:r>
            <a:r>
              <a:rPr lang="en-US" baseline="0" dirty="0" smtClean="0"/>
              <a:t> having the tiny 1K processes. In a conventional system using threads the context-switching is owned by the host OS, </a:t>
            </a:r>
            <a:r>
              <a:rPr lang="en-US" i="1" baseline="0" dirty="0" smtClean="0"/>
              <a:t>and it is expensive</a:t>
            </a:r>
            <a:r>
              <a:rPr lang="en-US" baseline="0" dirty="0" smtClean="0"/>
              <a:t>. Tens of thousands of CPU operations burned with each switch. Erlang processes, however, are owned by the Erlang Runtime, and </a:t>
            </a:r>
            <a:r>
              <a:rPr lang="en-US" b="1" i="1" baseline="0" dirty="0" smtClean="0"/>
              <a:t>so</a:t>
            </a:r>
            <a:r>
              <a:rPr lang="en-US" i="1" baseline="0" dirty="0" smtClean="0"/>
              <a:t> is their scheduling</a:t>
            </a:r>
            <a:r>
              <a:rPr lang="en-US" baseline="0" dirty="0" smtClean="0"/>
              <a:t>. When an instance of the Erlang Runtime System (also known as an Erlang node) is booted up, a process scheduler is created for each CPU core.  Each Erlang process will be serviced round-robin by the scheduler. </a:t>
            </a:r>
          </a:p>
          <a:p>
            <a:endParaRPr lang="en-US" baseline="0" dirty="0" smtClean="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86521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2</a:t>
            </a:fld>
            <a:endParaRPr lang="en-US"/>
          </a:p>
        </p:txBody>
      </p:sp>
    </p:spTree>
    <p:extLst>
      <p:ext uri="{BB962C8B-B14F-4D97-AF65-F5344CB8AC3E}">
        <p14:creationId xmlns:p14="http://schemas.microsoft.com/office/powerpoint/2010/main" val="680766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make scheduling fair and deterministic each process is allowed to do 2,000 operations called “reductions”.  Once the scheduler has performed operation 2,000 for process A…</a:t>
            </a:r>
          </a:p>
          <a:p>
            <a:endParaRPr lang="en-US" baseline="0" dirty="0" smtClean="0"/>
          </a:p>
          <a:p>
            <a:r>
              <a:rPr lang="en-US" baseline="0" dirty="0" smtClean="0"/>
              <a:t>&lt;bump&gt;…it immediately moves to reduction 1 of Process B. </a:t>
            </a:r>
          </a:p>
          <a:p>
            <a:endParaRPr lang="en-US" baseline="0" dirty="0" smtClean="0"/>
          </a:p>
          <a:p>
            <a:r>
              <a:rPr lang="en-US" baseline="0" dirty="0" smtClean="0"/>
              <a:t>&lt;bump&gt;</a:t>
            </a:r>
          </a:p>
          <a:p>
            <a:r>
              <a:rPr lang="en-US" baseline="0" dirty="0" smtClean="0"/>
              <a:t>And so on to process C, …</a:t>
            </a:r>
          </a:p>
          <a:p>
            <a:endParaRPr lang="en-US" baseline="0" dirty="0" smtClean="0"/>
          </a:p>
          <a:p>
            <a:r>
              <a:rPr lang="en-US" baseline="0" dirty="0" smtClean="0"/>
              <a:t>&lt;bump&gt;</a:t>
            </a:r>
          </a:p>
          <a:p>
            <a:r>
              <a:rPr lang="en-US" baseline="0" dirty="0" smtClean="0"/>
              <a:t>…then back to process A. There is no way a process can hog the scheduler or prevent it from yielding after 2000 operations. Also if a process falls into a mailbox receive block or calls out to do File IO it automatically (and immediately) yields its turn and the scheduler carries on with the next process. Since the Erlang Runtime and the scheduler know about the processes and their mailboxes the scheduler will skip over any process which is waiting for messages and has an empty mailbox. Very efficient.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376485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d this all scales up as more cores are added. By default one scheduler per core.  Given four cores, processes will be balanced evenly across four schedulers.  If we spawn 1,000 processes, each of the four schedulers would get 250 processes to service in parallel. As before each scheduler would service the processes round-robin 2,000 reductions at a time.</a:t>
            </a:r>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24</a:t>
            </a:fld>
            <a:endParaRPr lang="en-US"/>
          </a:p>
        </p:txBody>
      </p:sp>
    </p:spTree>
    <p:extLst>
      <p:ext uri="{BB962C8B-B14F-4D97-AF65-F5344CB8AC3E}">
        <p14:creationId xmlns:p14="http://schemas.microsoft.com/office/powerpoint/2010/main" val="2052458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473707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509664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63138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894859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2012 talk at Erlang Factory</a:t>
            </a:r>
          </a:p>
          <a:p>
            <a:endParaRPr lang="en-US" dirty="0"/>
          </a:p>
        </p:txBody>
      </p:sp>
      <p:sp>
        <p:nvSpPr>
          <p:cNvPr id="4" name="Slide Number Placeholder 3"/>
          <p:cNvSpPr>
            <a:spLocks noGrp="1"/>
          </p:cNvSpPr>
          <p:nvPr>
            <p:ph type="sldNum" sz="quarter" idx="10"/>
          </p:nvPr>
        </p:nvSpPr>
        <p:spPr/>
        <p:txBody>
          <a:bodyPr/>
          <a:lstStyle/>
          <a:p>
            <a:fld id="{0DE7A40B-B48A-E944-A73B-08A2DF4A2BE3}" type="slidenum">
              <a:rPr lang="en-US" smtClean="0"/>
              <a:t>30</a:t>
            </a:fld>
            <a:endParaRPr lang="en-US"/>
          </a:p>
        </p:txBody>
      </p:sp>
    </p:spTree>
    <p:extLst>
      <p:ext uri="{BB962C8B-B14F-4D97-AF65-F5344CB8AC3E}">
        <p14:creationId xmlns:p14="http://schemas.microsoft.com/office/powerpoint/2010/main" val="3167754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Batch options </a:t>
            </a:r>
          </a:p>
          <a:p>
            <a:pPr marL="171450" indent="-171450">
              <a:buFontTx/>
              <a:buChar char="-"/>
            </a:pPr>
            <a:r>
              <a:rPr lang="en-US" dirty="0" smtClean="0"/>
              <a:t>Scale</a:t>
            </a:r>
            <a:r>
              <a:rPr lang="en-US" baseline="0" dirty="0" smtClean="0"/>
              <a:t> up to meet time windows</a:t>
            </a:r>
          </a:p>
          <a:p>
            <a:pPr marL="171450" indent="-171450">
              <a:buFontTx/>
              <a:buChar char="-"/>
            </a:pPr>
            <a:r>
              <a:rPr lang="en-US" baseline="0" dirty="0" smtClean="0"/>
              <a:t>Break the batch into smaller batches</a:t>
            </a:r>
          </a:p>
          <a:p>
            <a:pPr marL="171450" indent="-171450">
              <a:buFontTx/>
              <a:buChar char="-"/>
            </a:pPr>
            <a:r>
              <a:rPr lang="en-US" baseline="0" dirty="0" smtClean="0"/>
              <a:t>Move to </a:t>
            </a:r>
            <a:r>
              <a:rPr lang="en-US" baseline="0" dirty="0" err="1" smtClean="0"/>
              <a:t>realtime</a:t>
            </a:r>
            <a:r>
              <a:rPr lang="en-US" baseline="0" dirty="0" smtClean="0"/>
              <a:t> processing</a:t>
            </a:r>
            <a:endParaRPr lang="en-US" dirty="0"/>
          </a:p>
        </p:txBody>
      </p:sp>
      <p:sp>
        <p:nvSpPr>
          <p:cNvPr id="4" name="Slide Number Placeholder 3"/>
          <p:cNvSpPr>
            <a:spLocks noGrp="1"/>
          </p:cNvSpPr>
          <p:nvPr>
            <p:ph type="sldNum" sz="quarter" idx="10"/>
          </p:nvPr>
        </p:nvSpPr>
        <p:spPr/>
        <p:txBody>
          <a:bodyPr/>
          <a:lstStyle/>
          <a:p>
            <a:fld id="{0DE7A40B-B48A-E944-A73B-08A2DF4A2BE3}" type="slidenum">
              <a:rPr lang="en-US" smtClean="0"/>
              <a:t>31</a:t>
            </a:fld>
            <a:endParaRPr lang="en-US"/>
          </a:p>
        </p:txBody>
      </p:sp>
    </p:spTree>
    <p:extLst>
      <p:ext uri="{BB962C8B-B14F-4D97-AF65-F5344CB8AC3E}">
        <p14:creationId xmlns:p14="http://schemas.microsoft.com/office/powerpoint/2010/main" val="1321683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223304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21606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 imperative OO, declarative FP</a:t>
            </a:r>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t>7</a:t>
            </a:fld>
            <a:endParaRPr lang="en-US"/>
          </a:p>
        </p:txBody>
      </p:sp>
    </p:spTree>
    <p:extLst>
      <p:ext uri="{BB962C8B-B14F-4D97-AF65-F5344CB8AC3E}">
        <p14:creationId xmlns:p14="http://schemas.microsoft.com/office/powerpoint/2010/main" val="1110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65467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68657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911871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2BDBA1-2921-4EAF-B06D-18CEBEEE78B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73302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1DE770-3004-41DB-8113-4F3244D65EA7}"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49493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166507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54502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459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780485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909013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487754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65434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11999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900972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241588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834404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653198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9" Type="http://schemas.openxmlformats.org/officeDocument/2006/relationships/image" Target="../media/image20.png"/><Relationship Id="rId20" Type="http://schemas.openxmlformats.org/officeDocument/2006/relationships/image" Target="../media/image31.png"/><Relationship Id="rId21" Type="http://schemas.openxmlformats.org/officeDocument/2006/relationships/image" Target="../media/image32.jpe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jpeg"/><Relationship Id="rId17" Type="http://schemas.openxmlformats.org/officeDocument/2006/relationships/image" Target="../media/image28.png"/><Relationship Id="rId18" Type="http://schemas.openxmlformats.org/officeDocument/2006/relationships/image" Target="../media/image29.jpeg"/><Relationship Id="rId19" Type="http://schemas.openxmlformats.org/officeDocument/2006/relationships/image" Target="../media/image30.png"/><Relationship Id="rId1" Type="http://schemas.openxmlformats.org/officeDocument/2006/relationships/tags" Target="../tags/tag1.xml"/><Relationship Id="rId2" Type="http://schemas.openxmlformats.org/officeDocument/2006/relationships/slideLayout" Target="../slideLayouts/slideLayout7.xml"/><Relationship Id="rId3" Type="http://schemas.openxmlformats.org/officeDocument/2006/relationships/notesSlide" Target="../notesSlides/notesSlide7.xml"/><Relationship Id="rId4" Type="http://schemas.openxmlformats.org/officeDocument/2006/relationships/image" Target="../media/image16.gif"/><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18.jpeg"/><Relationship Id="rId8"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zerg.erlangonxen.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48.png"/><Relationship Id="rId1" Type="http://schemas.openxmlformats.org/officeDocument/2006/relationships/tags" Target="../tags/tag2.xml"/><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e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86200"/>
            <a:ext cx="9144000" cy="2990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2843" y="4512468"/>
            <a:ext cx="1738313" cy="173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810000" y="907143"/>
            <a:ext cx="184666" cy="369332"/>
          </a:xfrm>
          <a:prstGeom prst="rect">
            <a:avLst/>
          </a:prstGeom>
          <a:noFill/>
        </p:spPr>
        <p:txBody>
          <a:bodyPr wrap="none" rtlCol="0">
            <a:spAutoFit/>
          </a:bodyPr>
          <a:lstStyle/>
          <a:p>
            <a:endParaRPr lang="en-US" dirty="0"/>
          </a:p>
        </p:txBody>
      </p:sp>
      <p:sp>
        <p:nvSpPr>
          <p:cNvPr id="9" name="Subtitle 2"/>
          <p:cNvSpPr txBox="1">
            <a:spLocks/>
          </p:cNvSpPr>
          <p:nvPr/>
        </p:nvSpPr>
        <p:spPr>
          <a:xfrm>
            <a:off x="400050" y="4500987"/>
            <a:ext cx="3028950" cy="166356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80000"/>
              </a:lnSpc>
            </a:pPr>
            <a:r>
              <a:rPr lang="en-US" sz="2400" dirty="0" smtClean="0">
                <a:solidFill>
                  <a:prstClr val="white">
                    <a:lumMod val="85000"/>
                  </a:prstClr>
                </a:solidFill>
              </a:rPr>
              <a:t>presented by</a:t>
            </a:r>
            <a:r>
              <a:rPr lang="en-US" sz="3600" dirty="0" smtClean="0">
                <a:solidFill>
                  <a:prstClr val="white">
                    <a:lumMod val="85000"/>
                  </a:prstClr>
                </a:solidFill>
              </a:rPr>
              <a:t/>
            </a:r>
            <a:br>
              <a:rPr lang="en-US" sz="3600" dirty="0" smtClean="0">
                <a:solidFill>
                  <a:prstClr val="white">
                    <a:lumMod val="85000"/>
                  </a:prstClr>
                </a:solidFill>
              </a:rPr>
            </a:br>
            <a:r>
              <a:rPr lang="en-US" sz="3900" dirty="0" smtClean="0">
                <a:solidFill>
                  <a:prstClr val="white">
                    <a:lumMod val="85000"/>
                  </a:prstClr>
                </a:solidFill>
              </a:rPr>
              <a:t>Bryan Hunter</a:t>
            </a:r>
            <a:r>
              <a:rPr lang="en-US" sz="3600" dirty="0" smtClean="0">
                <a:solidFill>
                  <a:prstClr val="white">
                    <a:lumMod val="85000"/>
                  </a:prstClr>
                </a:solidFill>
              </a:rPr>
              <a:t/>
            </a:r>
            <a:br>
              <a:rPr lang="en-US" sz="3600" dirty="0" smtClean="0">
                <a:solidFill>
                  <a:prstClr val="white">
                    <a:lumMod val="85000"/>
                  </a:prstClr>
                </a:solidFill>
              </a:rPr>
            </a:br>
            <a:r>
              <a:rPr lang="en-US" sz="2000" dirty="0" smtClean="0">
                <a:solidFill>
                  <a:prstClr val="white">
                    <a:lumMod val="85000"/>
                  </a:prstClr>
                </a:solidFill>
              </a:rPr>
              <a:t>CTO Firefly Logic</a:t>
            </a:r>
            <a:r>
              <a:rPr lang="en-US" sz="1100" dirty="0">
                <a:solidFill>
                  <a:prstClr val="white">
                    <a:lumMod val="85000"/>
                  </a:prstClr>
                </a:solidFill>
              </a:rPr>
              <a:t/>
            </a:r>
            <a:br>
              <a:rPr lang="en-US" sz="1100" dirty="0">
                <a:solidFill>
                  <a:prstClr val="white">
                    <a:lumMod val="85000"/>
                  </a:prstClr>
                </a:solidFill>
              </a:rPr>
            </a:br>
            <a:endParaRPr lang="en-US" sz="1200" dirty="0">
              <a:solidFill>
                <a:prstClr val="white">
                  <a:lumMod val="85000"/>
                </a:prstClr>
              </a:solidFill>
            </a:endParaRPr>
          </a:p>
        </p:txBody>
      </p:sp>
      <p:pic>
        <p:nvPicPr>
          <p:cNvPr id="10" name="Picture 2" descr="C:\Users\bryanhunter\Documents\Archive\2011.12.02\mv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15" y="5820935"/>
            <a:ext cx="1172880" cy="475492"/>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p:cNvSpPr txBox="1">
            <a:spLocks/>
          </p:cNvSpPr>
          <p:nvPr/>
        </p:nvSpPr>
        <p:spPr>
          <a:xfrm>
            <a:off x="5665609" y="4185428"/>
            <a:ext cx="3048000" cy="212128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800" dirty="0" smtClean="0">
                <a:solidFill>
                  <a:prstClr val="white">
                    <a:lumMod val="95000"/>
                  </a:prstClr>
                </a:solidFill>
              </a:rPr>
              <a:t>Twitter</a:t>
            </a:r>
            <a:r>
              <a:rPr lang="en-US" sz="2800" dirty="0">
                <a:solidFill>
                  <a:prstClr val="white">
                    <a:lumMod val="95000"/>
                  </a:prstClr>
                </a:solidFill>
              </a:rPr>
              <a:t/>
            </a:r>
            <a:br>
              <a:rPr lang="en-US" sz="2800" dirty="0">
                <a:solidFill>
                  <a:prstClr val="white">
                    <a:lumMod val="95000"/>
                  </a:prstClr>
                </a:solidFill>
              </a:rPr>
            </a:br>
            <a:r>
              <a:rPr lang="en-US" sz="2800" dirty="0" smtClean="0">
                <a:solidFill>
                  <a:prstClr val="white">
                    <a:lumMod val="95000"/>
                  </a:prstClr>
                </a:solidFill>
              </a:rPr>
              <a:t>#</a:t>
            </a:r>
            <a:r>
              <a:rPr lang="en-US" sz="2800" dirty="0" err="1" smtClean="0">
                <a:solidFill>
                  <a:prstClr val="white">
                    <a:lumMod val="95000"/>
                  </a:prstClr>
                </a:solidFill>
              </a:rPr>
              <a:t>erlang</a:t>
            </a:r>
            <a:r>
              <a:rPr lang="en-US" sz="2800" dirty="0" smtClean="0">
                <a:solidFill>
                  <a:prstClr val="white">
                    <a:lumMod val="95000"/>
                  </a:prstClr>
                </a:solidFill>
              </a:rPr>
              <a:t/>
            </a:r>
            <a:br>
              <a:rPr lang="en-US" sz="2800" dirty="0" smtClean="0">
                <a:solidFill>
                  <a:prstClr val="white">
                    <a:lumMod val="95000"/>
                  </a:prstClr>
                </a:solidFill>
              </a:rPr>
            </a:br>
            <a:r>
              <a:rPr lang="en-US" sz="2000" dirty="0" smtClean="0">
                <a:solidFill>
                  <a:prstClr val="white">
                    <a:lumMod val="95000"/>
                  </a:prstClr>
                </a:solidFill>
              </a:rPr>
              <a:t>@</a:t>
            </a:r>
            <a:r>
              <a:rPr lang="en-US" sz="2000" dirty="0" err="1" smtClean="0">
                <a:solidFill>
                  <a:prstClr val="white">
                    <a:lumMod val="95000"/>
                  </a:prstClr>
                </a:solidFill>
              </a:rPr>
              <a:t>bryan_hunter</a:t>
            </a:r>
            <a:endParaRPr lang="en-US" sz="2000" dirty="0" smtClean="0">
              <a:solidFill>
                <a:prstClr val="white">
                  <a:lumMod val="95000"/>
                </a:prstClr>
              </a:solidFill>
            </a:endParaRPr>
          </a:p>
          <a:p>
            <a:pPr algn="r"/>
            <a:r>
              <a:rPr lang="en-US" sz="2000" dirty="0" smtClean="0">
                <a:solidFill>
                  <a:prstClr val="white">
                    <a:lumMod val="95000"/>
                  </a:prstClr>
                </a:solidFill>
              </a:rPr>
              <a:t>@</a:t>
            </a:r>
            <a:r>
              <a:rPr lang="en-US" sz="2000" dirty="0" err="1" smtClean="0">
                <a:solidFill>
                  <a:prstClr val="white">
                    <a:lumMod val="95000"/>
                  </a:prstClr>
                </a:solidFill>
              </a:rPr>
              <a:t>fireflylogic</a:t>
            </a:r>
            <a:r>
              <a:rPr lang="en-US" sz="2000" dirty="0" smtClean="0">
                <a:solidFill>
                  <a:prstClr val="white">
                    <a:lumMod val="95000"/>
                  </a:prstClr>
                </a:solidFill>
              </a:rPr>
              <a:t/>
            </a:r>
            <a:br>
              <a:rPr lang="en-US" sz="2000" dirty="0" smtClean="0">
                <a:solidFill>
                  <a:prstClr val="white">
                    <a:lumMod val="95000"/>
                  </a:prstClr>
                </a:solidFill>
              </a:rPr>
            </a:br>
            <a:r>
              <a:rPr lang="en-US" sz="2000" dirty="0" smtClean="0">
                <a:solidFill>
                  <a:prstClr val="white">
                    <a:lumMod val="95000"/>
                  </a:prstClr>
                </a:solidFill>
              </a:rPr>
              <a:t>@</a:t>
            </a:r>
            <a:r>
              <a:rPr lang="en-US" sz="2000" dirty="0" err="1" smtClean="0">
                <a:solidFill>
                  <a:prstClr val="white">
                    <a:lumMod val="95000"/>
                  </a:prstClr>
                </a:solidFill>
              </a:rPr>
              <a:t>ttu_acm</a:t>
            </a:r>
            <a:endParaRPr lang="en-US" sz="2000" dirty="0" smtClean="0">
              <a:solidFill>
                <a:prstClr val="white">
                  <a:lumMod val="95000"/>
                </a:prstClr>
              </a:solidFill>
            </a:endParaRPr>
          </a:p>
        </p:txBody>
      </p:sp>
      <p:pic>
        <p:nvPicPr>
          <p:cNvPr id="13" name="Picture 12"/>
          <p:cNvPicPr>
            <a:picLocks noChangeAspect="1"/>
          </p:cNvPicPr>
          <p:nvPr/>
        </p:nvPicPr>
        <p:blipFill>
          <a:blip r:embed="rId5"/>
          <a:stretch>
            <a:fillRect/>
          </a:stretch>
        </p:blipFill>
        <p:spPr>
          <a:xfrm>
            <a:off x="6934200" y="825499"/>
            <a:ext cx="1779409" cy="1054465"/>
          </a:xfrm>
          <a:prstGeom prst="rect">
            <a:avLst/>
          </a:prstGeom>
        </p:spPr>
      </p:pic>
      <p:pic>
        <p:nvPicPr>
          <p:cNvPr id="16" name="Picture 2" descr="File:Erlang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1" y="1314575"/>
            <a:ext cx="2241176" cy="1905000"/>
          </a:xfrm>
          <a:prstGeom prst="rect">
            <a:avLst/>
          </a:prstGeom>
          <a:solidFill>
            <a:schemeClr val="bg1"/>
          </a:solidFill>
        </p:spPr>
      </p:pic>
      <p:sp>
        <p:nvSpPr>
          <p:cNvPr id="17" name="TextBox 16"/>
          <p:cNvSpPr txBox="1"/>
          <p:nvPr/>
        </p:nvSpPr>
        <p:spPr>
          <a:xfrm>
            <a:off x="400050" y="532508"/>
            <a:ext cx="3606125" cy="646331"/>
          </a:xfrm>
          <a:prstGeom prst="rect">
            <a:avLst/>
          </a:prstGeom>
          <a:noFill/>
        </p:spPr>
        <p:txBody>
          <a:bodyPr wrap="none" rtlCol="0">
            <a:spAutoFit/>
          </a:bodyPr>
          <a:lstStyle/>
          <a:p>
            <a:r>
              <a:rPr lang="en-US" b="1" dirty="0" smtClean="0"/>
              <a:t>WHAT EVERY TTU SOFTWARE </a:t>
            </a:r>
            <a:br>
              <a:rPr lang="en-US" b="1" dirty="0" smtClean="0"/>
            </a:br>
            <a:r>
              <a:rPr lang="en-US" b="1" dirty="0" smtClean="0"/>
              <a:t>DEVELOPER SHOULD KNOW ABOUT</a:t>
            </a:r>
            <a:endParaRPr lang="en-US" b="1" dirty="0"/>
          </a:p>
        </p:txBody>
      </p:sp>
    </p:spTree>
    <p:extLst>
      <p:ext uri="{BB962C8B-B14F-4D97-AF65-F5344CB8AC3E}">
        <p14:creationId xmlns:p14="http://schemas.microsoft.com/office/powerpoint/2010/main" val="535769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hlumber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431" y="2456402"/>
            <a:ext cx="1809750" cy="8382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emonWare 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2551" y="4690089"/>
            <a:ext cx="1111056" cy="111105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8600" y="6248400"/>
            <a:ext cx="8686800" cy="461665"/>
          </a:xfrm>
          <a:prstGeom prst="rect">
            <a:avLst/>
          </a:prstGeom>
          <a:noFill/>
        </p:spPr>
        <p:txBody>
          <a:bodyPr wrap="square" rtlCol="0">
            <a:spAutoFit/>
          </a:bodyPr>
          <a:lstStyle/>
          <a:p>
            <a:r>
              <a:rPr lang="en-US" sz="2400" dirty="0" smtClean="0">
                <a:solidFill>
                  <a:prstClr val="black">
                    <a:lumMod val="50000"/>
                    <a:lumOff val="50000"/>
                  </a:prstClr>
                </a:solidFill>
              </a:rPr>
              <a:t>Why -&gt; Erlang is industry proven</a:t>
            </a:r>
            <a:endParaRPr lang="en-US" sz="2400" dirty="0">
              <a:solidFill>
                <a:prstClr val="black">
                  <a:lumMod val="50000"/>
                  <a:lumOff val="50000"/>
                </a:prstClr>
              </a:solidFill>
            </a:endParaRPr>
          </a:p>
        </p:txBody>
      </p:sp>
      <p:sp>
        <p:nvSpPr>
          <p:cNvPr id="23" name="Rectangle 22"/>
          <p:cNvSpPr/>
          <p:nvPr/>
        </p:nvSpPr>
        <p:spPr>
          <a:xfrm>
            <a:off x="381001" y="3250886"/>
            <a:ext cx="3889293" cy="2713409"/>
          </a:xfrm>
          <a:prstGeom prst="rect">
            <a:avLst/>
          </a:prstGeom>
          <a:solidFill>
            <a:schemeClr val="bg1"/>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8" name="Picture 2" descr="File:Erlang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084" y="3504161"/>
            <a:ext cx="2199826" cy="1781303"/>
          </a:xfrm>
          <a:prstGeom prst="rect">
            <a:avLst/>
          </a:prstGeom>
          <a:solidFill>
            <a:schemeClr val="bg1"/>
          </a:solidFill>
          <a:ln cmpd="sng">
            <a:noFill/>
          </a:ln>
        </p:spPr>
      </p:pic>
      <p:pic>
        <p:nvPicPr>
          <p:cNvPr id="2050" name="Picture 2" descr="Faceboo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6500" y="365247"/>
            <a:ext cx="803794" cy="8037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azon.co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0084" y="850446"/>
            <a:ext cx="2080317" cy="3962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Mobile logo.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1516619"/>
            <a:ext cx="19050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9075" y="1516619"/>
            <a:ext cx="1062794" cy="94401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abbitMQ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1080" y="3381374"/>
            <a:ext cx="1905000" cy="50482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itHub.sv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5431" y="4394813"/>
            <a:ext cx="1333500" cy="590551"/>
          </a:xfrm>
          <a:prstGeom prst="rect">
            <a:avLst/>
          </a:prstGeom>
          <a:solidFill>
            <a:schemeClr val="bg1"/>
          </a:solidFill>
        </p:spPr>
      </p:pic>
      <p:pic>
        <p:nvPicPr>
          <p:cNvPr id="2068" name="Picture 20" descr="Riak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53607" y="5075209"/>
            <a:ext cx="1668258" cy="63836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ricsson logo.sv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200" y="2240519"/>
            <a:ext cx="1905000" cy="4286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OJ\Desktop\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31748" y="477072"/>
            <a:ext cx="1905000" cy="571500"/>
          </a:xfrm>
          <a:prstGeom prst="rect">
            <a:avLst/>
          </a:prstGeom>
          <a:noFill/>
        </p:spPr>
      </p:pic>
      <p:pic>
        <p:nvPicPr>
          <p:cNvPr id="17" name="Picture 12" descr="C:\Users\OJ\Desktop\motorola-logo.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51080" y="1892466"/>
            <a:ext cx="1592982" cy="1136327"/>
          </a:xfrm>
          <a:prstGeom prst="rect">
            <a:avLst/>
          </a:prstGeom>
          <a:noFill/>
          <a:extLst/>
        </p:spPr>
      </p:pic>
      <p:pic>
        <p:nvPicPr>
          <p:cNvPr id="18"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51080" y="1326012"/>
            <a:ext cx="1861989" cy="517593"/>
          </a:xfrm>
          <a:prstGeom prst="rect">
            <a:avLst/>
          </a:prstGeom>
          <a:noFill/>
          <a:ln>
            <a:noFill/>
          </a:ln>
          <a:effectLst/>
          <a:extLst/>
        </p:spPr>
      </p:pic>
      <p:pic>
        <p:nvPicPr>
          <p:cNvPr id="19" name="Picture 15" descr="C:\Users\OJ\Desktop\imgres.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32124" y="1740457"/>
            <a:ext cx="1524000" cy="714375"/>
          </a:xfrm>
          <a:prstGeom prst="rect">
            <a:avLst/>
          </a:prstGeom>
          <a:noFill/>
          <a:extLst/>
        </p:spPr>
      </p:pic>
      <p:pic>
        <p:nvPicPr>
          <p:cNvPr id="1026" name="Picture 2" descr="C:\Users\bryanhunter\Desktop\logo.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42344" y="420406"/>
            <a:ext cx="1873056" cy="7143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readwrite.com/files/files/files/cloud/opscode_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21865" y="5534025"/>
            <a:ext cx="12858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ttps://news.google.com/news/tbn/dh-3j269JzoJ/6.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96312" y="3377466"/>
            <a:ext cx="841836" cy="8418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2"/>
          <a:stretch>
            <a:fillRect/>
          </a:stretch>
        </p:blipFill>
        <p:spPr>
          <a:xfrm>
            <a:off x="4831748" y="4009641"/>
            <a:ext cx="1850144" cy="680448"/>
          </a:xfrm>
          <a:prstGeom prst="rect">
            <a:avLst/>
          </a:prstGeom>
        </p:spPr>
      </p:pic>
      <p:pic>
        <p:nvPicPr>
          <p:cNvPr id="1034" name="Picture 10" descr="http://www.erlang-factory.com/upload/peopleimage/London2012_JakobSievers/klarna-logo_no-bg.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25293" y="1291470"/>
            <a:ext cx="1269153" cy="3393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4"/>
          <a:stretch>
            <a:fillRect/>
          </a:stretch>
        </p:blipFill>
        <p:spPr>
          <a:xfrm>
            <a:off x="3772124" y="3028793"/>
            <a:ext cx="1515649" cy="471284"/>
          </a:xfrm>
          <a:prstGeom prst="rect">
            <a:avLst/>
          </a:prstGeom>
        </p:spPr>
      </p:pic>
    </p:spTree>
    <p:custDataLst>
      <p:tags r:id="rId1"/>
    </p:custDataLst>
    <p:extLst>
      <p:ext uri="{BB962C8B-B14F-4D97-AF65-F5344CB8AC3E}">
        <p14:creationId xmlns:p14="http://schemas.microsoft.com/office/powerpoint/2010/main" val="269882012"/>
      </p:ext>
    </p:extLst>
  </p:cSld>
  <p:clrMapOvr>
    <a:masterClrMapping/>
  </p:clrMapOvr>
  <mc:AlternateContent xmlns:mc="http://schemas.openxmlformats.org/markup-compatibility/2006" xmlns:p14="http://schemas.microsoft.com/office/powerpoint/2010/main">
    <mc:Choice Requires="p14">
      <p:transition spd="slow" p14:dur="2000" advTm="6643"/>
    </mc:Choice>
    <mc:Fallback xmlns="">
      <p:transition spd="slow" advTm="664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800"/>
                                  </p:stCondLst>
                                  <p:childTnLst>
                                    <p:set>
                                      <p:cBhvr>
                                        <p:cTn id="13" dur="1" fill="hold">
                                          <p:stCondLst>
                                            <p:cond delay="0"/>
                                          </p:stCondLst>
                                        </p:cTn>
                                        <p:tgtEl>
                                          <p:spTgt spid="2052"/>
                                        </p:tgtEl>
                                        <p:attrNameLst>
                                          <p:attrName>style.visibility</p:attrName>
                                        </p:attrNameLst>
                                      </p:cBhvr>
                                      <p:to>
                                        <p:strVal val="visible"/>
                                      </p:to>
                                    </p:set>
                                  </p:childTnLst>
                                </p:cTn>
                              </p:par>
                            </p:childTnLst>
                          </p:cTn>
                        </p:par>
                        <p:par>
                          <p:cTn id="14" fill="hold">
                            <p:stCondLst>
                              <p:cond delay="800"/>
                            </p:stCondLst>
                            <p:childTnLst>
                              <p:par>
                                <p:cTn id="15" presetID="1" presetClass="entr" presetSubtype="0" fill="hold" nodeType="afterEffect">
                                  <p:stCondLst>
                                    <p:cond delay="600"/>
                                  </p:stCondLst>
                                  <p:childTnLst>
                                    <p:set>
                                      <p:cBhvr>
                                        <p:cTn id="16" dur="1" fill="hold">
                                          <p:stCondLst>
                                            <p:cond delay="0"/>
                                          </p:stCondLst>
                                        </p:cTn>
                                        <p:tgtEl>
                                          <p:spTgt spid="2050"/>
                                        </p:tgtEl>
                                        <p:attrNameLst>
                                          <p:attrName>style.visibility</p:attrName>
                                        </p:attrNameLst>
                                      </p:cBhvr>
                                      <p:to>
                                        <p:strVal val="visible"/>
                                      </p:to>
                                    </p:set>
                                  </p:childTnLst>
                                </p:cTn>
                              </p:par>
                            </p:childTnLst>
                          </p:cTn>
                        </p:par>
                        <p:par>
                          <p:cTn id="17" fill="hold">
                            <p:stCondLst>
                              <p:cond delay="1400"/>
                            </p:stCondLst>
                            <p:childTnLst>
                              <p:par>
                                <p:cTn id="18" presetID="1" presetClass="entr" presetSubtype="0" fill="hold" nodeType="afterEffect">
                                  <p:stCondLst>
                                    <p:cond delay="500"/>
                                  </p:stCondLst>
                                  <p:childTnLst>
                                    <p:set>
                                      <p:cBhvr>
                                        <p:cTn id="19" dur="1" fill="hold">
                                          <p:stCondLst>
                                            <p:cond delay="0"/>
                                          </p:stCondLst>
                                        </p:cTn>
                                        <p:tgtEl>
                                          <p:spTgt spid="2060"/>
                                        </p:tgtEl>
                                        <p:attrNameLst>
                                          <p:attrName>style.visibility</p:attrName>
                                        </p:attrNameLst>
                                      </p:cBhvr>
                                      <p:to>
                                        <p:strVal val="visible"/>
                                      </p:to>
                                    </p:set>
                                  </p:childTnLst>
                                </p:cTn>
                              </p:par>
                            </p:childTnLst>
                          </p:cTn>
                        </p:par>
                        <p:par>
                          <p:cTn id="20" fill="hold">
                            <p:stCondLst>
                              <p:cond delay="1900"/>
                            </p:stCondLst>
                            <p:childTnLst>
                              <p:par>
                                <p:cTn id="21" presetID="1" presetClass="entr" presetSubtype="0" fill="hold" nodeType="afterEffect">
                                  <p:stCondLst>
                                    <p:cond delay="300"/>
                                  </p:stCondLst>
                                  <p:childTnLst>
                                    <p:set>
                                      <p:cBhvr>
                                        <p:cTn id="22" dur="1" fill="hold">
                                          <p:stCondLst>
                                            <p:cond delay="0"/>
                                          </p:stCondLst>
                                        </p:cTn>
                                        <p:tgtEl>
                                          <p:spTgt spid="14"/>
                                        </p:tgtEl>
                                        <p:attrNameLst>
                                          <p:attrName>style.visibility</p:attrName>
                                        </p:attrNameLst>
                                      </p:cBhvr>
                                      <p:to>
                                        <p:strVal val="visible"/>
                                      </p:to>
                                    </p:set>
                                  </p:childTnLst>
                                </p:cTn>
                              </p:par>
                            </p:childTnLst>
                          </p:cTn>
                        </p:par>
                        <p:par>
                          <p:cTn id="23" fill="hold">
                            <p:stCondLst>
                              <p:cond delay="2200"/>
                            </p:stCondLst>
                            <p:childTnLst>
                              <p:par>
                                <p:cTn id="24" presetID="1" presetClass="entr" presetSubtype="0" fill="hold" nodeType="afterEffect">
                                  <p:stCondLst>
                                    <p:cond delay="250"/>
                                  </p:stCondLst>
                                  <p:childTnLst>
                                    <p:set>
                                      <p:cBhvr>
                                        <p:cTn id="25" dur="1" fill="hold">
                                          <p:stCondLst>
                                            <p:cond delay="0"/>
                                          </p:stCondLst>
                                        </p:cTn>
                                        <p:tgtEl>
                                          <p:spTgt spid="1026"/>
                                        </p:tgtEl>
                                        <p:attrNameLst>
                                          <p:attrName>style.visibility</p:attrName>
                                        </p:attrNameLst>
                                      </p:cBhvr>
                                      <p:to>
                                        <p:strVal val="visible"/>
                                      </p:to>
                                    </p:set>
                                  </p:childTnLst>
                                </p:cTn>
                              </p:par>
                            </p:childTnLst>
                          </p:cTn>
                        </p:par>
                        <p:par>
                          <p:cTn id="26" fill="hold">
                            <p:stCondLst>
                              <p:cond delay="2450"/>
                            </p:stCondLst>
                            <p:childTnLst>
                              <p:par>
                                <p:cTn id="27" presetID="1" presetClass="entr" presetSubtype="0" fill="hold" nodeType="afterEffect">
                                  <p:stCondLst>
                                    <p:cond delay="50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2950"/>
                            </p:stCondLst>
                            <p:childTnLst>
                              <p:par>
                                <p:cTn id="30" presetID="1" presetClass="entr" presetSubtype="0" fill="hold" nodeType="afterEffect">
                                  <p:stCondLst>
                                    <p:cond delay="250"/>
                                  </p:stCondLst>
                                  <p:childTnLst>
                                    <p:set>
                                      <p:cBhvr>
                                        <p:cTn id="31" dur="1" fill="hold">
                                          <p:stCondLst>
                                            <p:cond delay="0"/>
                                          </p:stCondLst>
                                        </p:cTn>
                                        <p:tgtEl>
                                          <p:spTgt spid="1034"/>
                                        </p:tgtEl>
                                        <p:attrNameLst>
                                          <p:attrName>style.visibility</p:attrName>
                                        </p:attrNameLst>
                                      </p:cBhvr>
                                      <p:to>
                                        <p:strVal val="visible"/>
                                      </p:to>
                                    </p:set>
                                  </p:childTnLst>
                                </p:cTn>
                              </p:par>
                            </p:childTnLst>
                          </p:cTn>
                        </p:par>
                        <p:par>
                          <p:cTn id="32" fill="hold">
                            <p:stCondLst>
                              <p:cond delay="3200"/>
                            </p:stCondLst>
                            <p:childTnLst>
                              <p:par>
                                <p:cTn id="33" presetID="1" presetClass="entr" presetSubtype="0" fill="hold" nodeType="afterEffect">
                                  <p:stCondLst>
                                    <p:cond delay="20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3400"/>
                            </p:stCondLst>
                            <p:childTnLst>
                              <p:par>
                                <p:cTn id="36" presetID="1" presetClass="entr" presetSubtype="0" fill="hold" nodeType="afterEffect">
                                  <p:stCondLst>
                                    <p:cond delay="200"/>
                                  </p:stCondLst>
                                  <p:childTnLst>
                                    <p:set>
                                      <p:cBhvr>
                                        <p:cTn id="37" dur="1" fill="hold">
                                          <p:stCondLst>
                                            <p:cond delay="0"/>
                                          </p:stCondLst>
                                        </p:cTn>
                                        <p:tgtEl>
                                          <p:spTgt spid="17"/>
                                        </p:tgtEl>
                                        <p:attrNameLst>
                                          <p:attrName>style.visibility</p:attrName>
                                        </p:attrNameLst>
                                      </p:cBhvr>
                                      <p:to>
                                        <p:strVal val="visible"/>
                                      </p:to>
                                    </p:set>
                                  </p:childTnLst>
                                </p:cTn>
                              </p:par>
                            </p:childTnLst>
                          </p:cTn>
                        </p:par>
                        <p:par>
                          <p:cTn id="38" fill="hold">
                            <p:stCondLst>
                              <p:cond delay="3600"/>
                            </p:stCondLst>
                            <p:childTnLst>
                              <p:par>
                                <p:cTn id="39" presetID="1" presetClass="entr" presetSubtype="0" fill="hold" nodeType="afterEffect">
                                  <p:stCondLst>
                                    <p:cond delay="200"/>
                                  </p:stCondLst>
                                  <p:childTnLst>
                                    <p:set>
                                      <p:cBhvr>
                                        <p:cTn id="40" dur="1" fill="hold">
                                          <p:stCondLst>
                                            <p:cond delay="0"/>
                                          </p:stCondLst>
                                        </p:cTn>
                                        <p:tgtEl>
                                          <p:spTgt spid="4"/>
                                        </p:tgtEl>
                                        <p:attrNameLst>
                                          <p:attrName>style.visibility</p:attrName>
                                        </p:attrNameLst>
                                      </p:cBhvr>
                                      <p:to>
                                        <p:strVal val="visible"/>
                                      </p:to>
                                    </p:set>
                                  </p:childTnLst>
                                </p:cTn>
                              </p:par>
                            </p:childTnLst>
                          </p:cTn>
                        </p:par>
                        <p:par>
                          <p:cTn id="41" fill="hold">
                            <p:stCondLst>
                              <p:cond delay="3800"/>
                            </p:stCondLst>
                            <p:childTnLst>
                              <p:par>
                                <p:cTn id="42" presetID="1" presetClass="entr" presetSubtype="0" fill="hold" nodeType="afterEffect">
                                  <p:stCondLst>
                                    <p:cond delay="250"/>
                                  </p:stCondLst>
                                  <p:childTnLst>
                                    <p:set>
                                      <p:cBhvr>
                                        <p:cTn id="43" dur="1" fill="hold">
                                          <p:stCondLst>
                                            <p:cond delay="0"/>
                                          </p:stCondLst>
                                        </p:cTn>
                                        <p:tgtEl>
                                          <p:spTgt spid="3"/>
                                        </p:tgtEl>
                                        <p:attrNameLst>
                                          <p:attrName>style.visibility</p:attrName>
                                        </p:attrNameLst>
                                      </p:cBhvr>
                                      <p:to>
                                        <p:strVal val="visible"/>
                                      </p:to>
                                    </p:set>
                                  </p:childTnLst>
                                </p:cTn>
                              </p:par>
                            </p:childTnLst>
                          </p:cTn>
                        </p:par>
                        <p:par>
                          <p:cTn id="44" fill="hold">
                            <p:stCondLst>
                              <p:cond delay="4050"/>
                            </p:stCondLst>
                            <p:childTnLst>
                              <p:par>
                                <p:cTn id="45" presetID="1" presetClass="entr" presetSubtype="0" fill="hold" nodeType="afterEffect">
                                  <p:stCondLst>
                                    <p:cond delay="500"/>
                                  </p:stCondLst>
                                  <p:childTnLst>
                                    <p:set>
                                      <p:cBhvr>
                                        <p:cTn id="46" dur="1" fill="hold">
                                          <p:stCondLst>
                                            <p:cond delay="0"/>
                                          </p:stCondLst>
                                        </p:cTn>
                                        <p:tgtEl>
                                          <p:spTgt spid="2062"/>
                                        </p:tgtEl>
                                        <p:attrNameLst>
                                          <p:attrName>style.visibility</p:attrName>
                                        </p:attrNameLst>
                                      </p:cBhvr>
                                      <p:to>
                                        <p:strVal val="visible"/>
                                      </p:to>
                                    </p:set>
                                  </p:childTnLst>
                                </p:cTn>
                              </p:par>
                            </p:childTnLst>
                          </p:cTn>
                        </p:par>
                        <p:par>
                          <p:cTn id="47" fill="hold">
                            <p:stCondLst>
                              <p:cond delay="4550"/>
                            </p:stCondLst>
                            <p:childTnLst>
                              <p:par>
                                <p:cTn id="48" presetID="1" presetClass="entr" presetSubtype="0" fill="hold" nodeType="afterEffect">
                                  <p:stCondLst>
                                    <p:cond delay="250"/>
                                  </p:stCondLst>
                                  <p:childTnLst>
                                    <p:set>
                                      <p:cBhvr>
                                        <p:cTn id="49" dur="1" fill="hold">
                                          <p:stCondLst>
                                            <p:cond delay="0"/>
                                          </p:stCondLst>
                                        </p:cTn>
                                        <p:tgtEl>
                                          <p:spTgt spid="5"/>
                                        </p:tgtEl>
                                        <p:attrNameLst>
                                          <p:attrName>style.visibility</p:attrName>
                                        </p:attrNameLst>
                                      </p:cBhvr>
                                      <p:to>
                                        <p:strVal val="visible"/>
                                      </p:to>
                                    </p:set>
                                  </p:childTnLst>
                                </p:cTn>
                              </p:par>
                            </p:childTnLst>
                          </p:cTn>
                        </p:par>
                        <p:par>
                          <p:cTn id="50" fill="hold">
                            <p:stCondLst>
                              <p:cond delay="4800"/>
                            </p:stCondLst>
                            <p:childTnLst>
                              <p:par>
                                <p:cTn id="51" presetID="1" presetClass="entr" presetSubtype="0" fill="hold" nodeType="afterEffect">
                                  <p:stCondLst>
                                    <p:cond delay="250"/>
                                  </p:stCondLst>
                                  <p:childTnLst>
                                    <p:set>
                                      <p:cBhvr>
                                        <p:cTn id="52" dur="1" fill="hold">
                                          <p:stCondLst>
                                            <p:cond delay="0"/>
                                          </p:stCondLst>
                                        </p:cTn>
                                        <p:tgtEl>
                                          <p:spTgt spid="7"/>
                                        </p:tgtEl>
                                        <p:attrNameLst>
                                          <p:attrName>style.visibility</p:attrName>
                                        </p:attrNameLst>
                                      </p:cBhvr>
                                      <p:to>
                                        <p:strVal val="visible"/>
                                      </p:to>
                                    </p:set>
                                  </p:childTnLst>
                                </p:cTn>
                              </p:par>
                            </p:childTnLst>
                          </p:cTn>
                        </p:par>
                        <p:par>
                          <p:cTn id="53" fill="hold">
                            <p:stCondLst>
                              <p:cond delay="5050"/>
                            </p:stCondLst>
                            <p:childTnLst>
                              <p:par>
                                <p:cTn id="54" presetID="1" presetClass="entr" presetSubtype="0" fill="hold" nodeType="afterEffect">
                                  <p:stCondLst>
                                    <p:cond delay="250"/>
                                  </p:stCondLst>
                                  <p:childTnLst>
                                    <p:set>
                                      <p:cBhvr>
                                        <p:cTn id="55" dur="1" fill="hold">
                                          <p:stCondLst>
                                            <p:cond delay="0"/>
                                          </p:stCondLst>
                                        </p:cTn>
                                        <p:tgtEl>
                                          <p:spTgt spid="2"/>
                                        </p:tgtEl>
                                        <p:attrNameLst>
                                          <p:attrName>style.visibility</p:attrName>
                                        </p:attrNameLst>
                                      </p:cBhvr>
                                      <p:to>
                                        <p:strVal val="visible"/>
                                      </p:to>
                                    </p:set>
                                  </p:childTnLst>
                                </p:cTn>
                              </p:par>
                            </p:childTnLst>
                          </p:cTn>
                        </p:par>
                        <p:par>
                          <p:cTn id="56" fill="hold">
                            <p:stCondLst>
                              <p:cond delay="5300"/>
                            </p:stCondLst>
                            <p:childTnLst>
                              <p:par>
                                <p:cTn id="57" presetID="1" presetClass="entr" presetSubtype="0" fill="hold" nodeType="afterEffect">
                                  <p:stCondLst>
                                    <p:cond delay="250"/>
                                  </p:stCondLst>
                                  <p:childTnLst>
                                    <p:set>
                                      <p:cBhvr>
                                        <p:cTn id="58" dur="1" fill="hold">
                                          <p:stCondLst>
                                            <p:cond delay="0"/>
                                          </p:stCondLst>
                                        </p:cTn>
                                        <p:tgtEl>
                                          <p:spTgt spid="2064"/>
                                        </p:tgtEl>
                                        <p:attrNameLst>
                                          <p:attrName>style.visibility</p:attrName>
                                        </p:attrNameLst>
                                      </p:cBhvr>
                                      <p:to>
                                        <p:strVal val="visible"/>
                                      </p:to>
                                    </p:set>
                                  </p:childTnLst>
                                </p:cTn>
                              </p:par>
                            </p:childTnLst>
                          </p:cTn>
                        </p:par>
                        <p:par>
                          <p:cTn id="59" fill="hold">
                            <p:stCondLst>
                              <p:cond delay="5550"/>
                            </p:stCondLst>
                            <p:childTnLst>
                              <p:par>
                                <p:cTn id="60" presetID="1" presetClass="entr" presetSubtype="0" fill="hold" nodeType="afterEffect">
                                  <p:stCondLst>
                                    <p:cond delay="330"/>
                                  </p:stCondLst>
                                  <p:childTnLst>
                                    <p:set>
                                      <p:cBhvr>
                                        <p:cTn id="61" dur="1" fill="hold">
                                          <p:stCondLst>
                                            <p:cond delay="0"/>
                                          </p:stCondLst>
                                        </p:cTn>
                                        <p:tgtEl>
                                          <p:spTgt spid="2068"/>
                                        </p:tgtEl>
                                        <p:attrNameLst>
                                          <p:attrName>style.visibility</p:attrName>
                                        </p:attrNameLst>
                                      </p:cBhvr>
                                      <p:to>
                                        <p:strVal val="visible"/>
                                      </p:to>
                                    </p:set>
                                  </p:childTnLst>
                                </p:cTn>
                              </p:par>
                            </p:childTnLst>
                          </p:cTn>
                        </p:par>
                        <p:par>
                          <p:cTn id="62" fill="hold">
                            <p:stCondLst>
                              <p:cond delay="5880"/>
                            </p:stCondLst>
                            <p:childTnLst>
                              <p:par>
                                <p:cTn id="63" presetID="1" presetClass="entr" presetSubtype="0" fill="hold" nodeType="afterEffect">
                                  <p:stCondLst>
                                    <p:cond delay="500"/>
                                  </p:stCondLst>
                                  <p:childTnLst>
                                    <p:set>
                                      <p:cBhvr>
                                        <p:cTn id="6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957525" y="1503257"/>
            <a:ext cx="4589722" cy="49737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rgbClr val="000000"/>
                </a:solidFill>
              </a:rPr>
              <a:t>Erlang </a:t>
            </a:r>
            <a:r>
              <a:rPr lang="en-US" dirty="0" err="1" smtClean="0">
                <a:solidFill>
                  <a:srgbClr val="000000"/>
                </a:solidFill>
              </a:rPr>
              <a:t>dev</a:t>
            </a:r>
            <a:r>
              <a:rPr lang="en-US" dirty="0" smtClean="0">
                <a:solidFill>
                  <a:srgbClr val="000000"/>
                </a:solidFill>
              </a:rPr>
              <a:t> stack</a:t>
            </a:r>
            <a:endParaRPr lang="en-US" dirty="0">
              <a:solidFill>
                <a:srgbClr val="000000"/>
              </a:solidFill>
            </a:endParaRPr>
          </a:p>
        </p:txBody>
      </p:sp>
      <p:sp>
        <p:nvSpPr>
          <p:cNvPr id="23" name="Rectangle 22"/>
          <p:cNvSpPr/>
          <p:nvPr/>
        </p:nvSpPr>
        <p:spPr>
          <a:xfrm>
            <a:off x="457200" y="1503257"/>
            <a:ext cx="2895600" cy="49737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rgbClr val="000000"/>
                </a:solidFill>
              </a:rPr>
              <a:t>.NET </a:t>
            </a:r>
            <a:r>
              <a:rPr lang="en-US" dirty="0" err="1" smtClean="0">
                <a:solidFill>
                  <a:srgbClr val="000000"/>
                </a:solidFill>
              </a:rPr>
              <a:t>dev</a:t>
            </a:r>
            <a:r>
              <a:rPr lang="en-US" dirty="0" smtClean="0">
                <a:solidFill>
                  <a:srgbClr val="000000"/>
                </a:solidFill>
              </a:rPr>
              <a:t> stack</a:t>
            </a:r>
            <a:endParaRPr lang="en-US" dirty="0">
              <a:solidFill>
                <a:srgbClr val="000000"/>
              </a:solidFill>
            </a:endParaRPr>
          </a:p>
        </p:txBody>
      </p:sp>
      <p:sp>
        <p:nvSpPr>
          <p:cNvPr id="2" name="Title 1"/>
          <p:cNvSpPr>
            <a:spLocks noGrp="1"/>
          </p:cNvSpPr>
          <p:nvPr>
            <p:ph type="title"/>
          </p:nvPr>
        </p:nvSpPr>
        <p:spPr>
          <a:xfrm>
            <a:off x="0" y="152400"/>
            <a:ext cx="9144000" cy="1143000"/>
          </a:xfrm>
        </p:spPr>
        <p:txBody>
          <a:bodyPr/>
          <a:lstStyle/>
          <a:p>
            <a:r>
              <a:rPr lang="en-US" dirty="0" smtClean="0"/>
              <a:t>What is Erlang?</a:t>
            </a:r>
            <a:endParaRPr lang="en-US" dirty="0"/>
          </a:p>
        </p:txBody>
      </p:sp>
      <p:sp>
        <p:nvSpPr>
          <p:cNvPr id="5" name="Rectangle 4"/>
          <p:cNvSpPr/>
          <p:nvPr/>
        </p:nvSpPr>
        <p:spPr>
          <a:xfrm>
            <a:off x="762000" y="2133600"/>
            <a:ext cx="22860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 / F#</a:t>
            </a:r>
            <a:endParaRPr lang="en-US" dirty="0">
              <a:solidFill>
                <a:prstClr val="white"/>
              </a:solidFill>
            </a:endParaRPr>
          </a:p>
        </p:txBody>
      </p:sp>
      <p:sp>
        <p:nvSpPr>
          <p:cNvPr id="6" name="Rectangle 5"/>
          <p:cNvSpPr/>
          <p:nvPr/>
        </p:nvSpPr>
        <p:spPr>
          <a:xfrm>
            <a:off x="762000" y="3095661"/>
            <a:ext cx="22860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.NET Framework</a:t>
            </a:r>
            <a:endParaRPr lang="en-US" dirty="0">
              <a:solidFill>
                <a:prstClr val="white"/>
              </a:solidFill>
            </a:endParaRPr>
          </a:p>
        </p:txBody>
      </p:sp>
      <p:sp>
        <p:nvSpPr>
          <p:cNvPr id="8" name="Rectangle 7"/>
          <p:cNvSpPr/>
          <p:nvPr/>
        </p:nvSpPr>
        <p:spPr>
          <a:xfrm>
            <a:off x="756684" y="4057721"/>
            <a:ext cx="2286000"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CLR</a:t>
            </a:r>
            <a:endParaRPr lang="en-US" dirty="0">
              <a:solidFill>
                <a:prstClr val="white"/>
              </a:solidFill>
            </a:endParaRPr>
          </a:p>
        </p:txBody>
      </p:sp>
      <p:sp>
        <p:nvSpPr>
          <p:cNvPr id="9" name="Rectangle 8"/>
          <p:cNvSpPr/>
          <p:nvPr/>
        </p:nvSpPr>
        <p:spPr>
          <a:xfrm>
            <a:off x="756684" y="5019783"/>
            <a:ext cx="2286000" cy="10763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rPr>
              <a:t>OS (Windows)</a:t>
            </a:r>
            <a:endParaRPr lang="en-US" dirty="0">
              <a:solidFill>
                <a:prstClr val="black"/>
              </a:solidFill>
            </a:endParaRPr>
          </a:p>
        </p:txBody>
      </p:sp>
      <p:sp>
        <p:nvSpPr>
          <p:cNvPr id="18" name="Rectangle 17"/>
          <p:cNvSpPr/>
          <p:nvPr/>
        </p:nvSpPr>
        <p:spPr>
          <a:xfrm>
            <a:off x="4523711" y="2133600"/>
            <a:ext cx="2192079"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Erlang / Elixir</a:t>
            </a:r>
            <a:endParaRPr lang="en-US" dirty="0">
              <a:solidFill>
                <a:prstClr val="white"/>
              </a:solidFill>
            </a:endParaRPr>
          </a:p>
        </p:txBody>
      </p:sp>
      <p:sp>
        <p:nvSpPr>
          <p:cNvPr id="19" name="Rectangle 18"/>
          <p:cNvSpPr/>
          <p:nvPr/>
        </p:nvSpPr>
        <p:spPr>
          <a:xfrm>
            <a:off x="4522825" y="3095661"/>
            <a:ext cx="2192965" cy="777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OTP</a:t>
            </a:r>
            <a:endParaRPr lang="en-US" dirty="0">
              <a:solidFill>
                <a:prstClr val="white"/>
              </a:solidFill>
            </a:endParaRPr>
          </a:p>
        </p:txBody>
      </p:sp>
      <p:sp>
        <p:nvSpPr>
          <p:cNvPr id="21" name="Rectangle 20"/>
          <p:cNvSpPr/>
          <p:nvPr/>
        </p:nvSpPr>
        <p:spPr>
          <a:xfrm>
            <a:off x="4271189" y="5019783"/>
            <a:ext cx="3962399" cy="107636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prstClr val="black"/>
                </a:solidFill>
              </a:rPr>
              <a:t>OS (Windows, </a:t>
            </a:r>
            <a:br>
              <a:rPr lang="en-US" dirty="0" smtClean="0">
                <a:solidFill>
                  <a:prstClr val="black"/>
                </a:solidFill>
              </a:rPr>
            </a:br>
            <a:r>
              <a:rPr lang="en-US" dirty="0" smtClean="0">
                <a:solidFill>
                  <a:prstClr val="black"/>
                </a:solidFill>
              </a:rPr>
              <a:t>Linux, Mac, </a:t>
            </a:r>
            <a:br>
              <a:rPr lang="en-US" dirty="0" smtClean="0">
                <a:solidFill>
                  <a:prstClr val="black"/>
                </a:solidFill>
              </a:rPr>
            </a:br>
            <a:r>
              <a:rPr lang="en-US" dirty="0" smtClean="0">
                <a:solidFill>
                  <a:prstClr val="black"/>
                </a:solidFill>
                <a:hlinkClick r:id="rId3"/>
              </a:rPr>
              <a:t>None</a:t>
            </a:r>
            <a:r>
              <a:rPr lang="en-US" dirty="0" smtClean="0">
                <a:solidFill>
                  <a:prstClr val="black"/>
                </a:solidFill>
              </a:rPr>
              <a:t>)</a:t>
            </a:r>
            <a:endParaRPr lang="en-US" dirty="0">
              <a:solidFill>
                <a:prstClr val="black"/>
              </a:solidFill>
            </a:endParaRPr>
          </a:p>
        </p:txBody>
      </p:sp>
      <p:sp>
        <p:nvSpPr>
          <p:cNvPr id="20" name="Rectangle 19"/>
          <p:cNvSpPr/>
          <p:nvPr/>
        </p:nvSpPr>
        <p:spPr>
          <a:xfrm>
            <a:off x="4519280" y="4057721"/>
            <a:ext cx="2196509" cy="1924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white"/>
                </a:solidFill>
              </a:rPr>
              <a:t>ERTS</a:t>
            </a:r>
            <a:endParaRPr lang="en-US" dirty="0">
              <a:solidFill>
                <a:prstClr val="white"/>
              </a:solidFill>
            </a:endParaRPr>
          </a:p>
        </p:txBody>
      </p:sp>
      <p:sp>
        <p:nvSpPr>
          <p:cNvPr id="22" name="Rectangle 21"/>
          <p:cNvSpPr/>
          <p:nvPr/>
        </p:nvSpPr>
        <p:spPr>
          <a:xfrm>
            <a:off x="4849329" y="4562583"/>
            <a:ext cx="1536406" cy="1104900"/>
          </a:xfrm>
          <a:prstGeom prst="rect">
            <a:avLst/>
          </a:prstGeom>
          <a:solidFill>
            <a:schemeClr val="tx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prstClr val="white"/>
                </a:solidFill>
              </a:rPr>
              <a:t>VM</a:t>
            </a:r>
            <a:br>
              <a:rPr lang="en-US" sz="1600" dirty="0" smtClean="0">
                <a:solidFill>
                  <a:prstClr val="white"/>
                </a:solidFill>
              </a:rPr>
            </a:br>
            <a:r>
              <a:rPr lang="en-US" sz="1600" dirty="0" smtClean="0">
                <a:solidFill>
                  <a:prstClr val="white"/>
                </a:solidFill>
              </a:rPr>
              <a:t>+ Kernel</a:t>
            </a:r>
          </a:p>
          <a:p>
            <a:pPr algn="ctr"/>
            <a:r>
              <a:rPr lang="en-US" sz="1600" dirty="0" smtClean="0">
                <a:solidFill>
                  <a:prstClr val="white"/>
                </a:solidFill>
              </a:rPr>
              <a:t>+ STDLIB</a:t>
            </a:r>
            <a:endParaRPr lang="en-US" dirty="0">
              <a:solidFill>
                <a:prstClr val="white"/>
              </a:solidFill>
            </a:endParaRPr>
          </a:p>
        </p:txBody>
      </p:sp>
      <p:sp>
        <p:nvSpPr>
          <p:cNvPr id="3" name="Line Callout 1 (Border and Accent Bar) 2"/>
          <p:cNvSpPr/>
          <p:nvPr/>
        </p:nvSpPr>
        <p:spPr>
          <a:xfrm>
            <a:off x="7174316" y="3687479"/>
            <a:ext cx="1621022" cy="740484"/>
          </a:xfrm>
          <a:prstGeom prst="accentBorderCallout1">
            <a:avLst>
              <a:gd name="adj1" fmla="val 18750"/>
              <a:gd name="adj2" fmla="val -8333"/>
              <a:gd name="adj3" fmla="val 119407"/>
              <a:gd name="adj4" fmla="val -47236"/>
            </a:avLst>
          </a:prstGeom>
          <a:solidFill>
            <a:srgbClr val="FFFF00"/>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250+ years</a:t>
            </a:r>
            <a:endParaRPr lang="en-US" sz="2400" dirty="0">
              <a:solidFill>
                <a:schemeClr val="tx1"/>
              </a:solidFill>
            </a:endParaRPr>
          </a:p>
        </p:txBody>
      </p:sp>
    </p:spTree>
    <p:extLst>
      <p:ext uri="{BB962C8B-B14F-4D97-AF65-F5344CB8AC3E}">
        <p14:creationId xmlns:p14="http://schemas.microsoft.com/office/powerpoint/2010/main" val="30017512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8" grpId="0" animBg="1"/>
      <p:bldP spid="19" grpId="0" animBg="1"/>
      <p:bldP spid="20" grpId="0" animBg="1"/>
      <p:bldP spid="22"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Erlang (the Language)</a:t>
            </a:r>
          </a:p>
        </p:txBody>
      </p:sp>
      <p:sp>
        <p:nvSpPr>
          <p:cNvPr id="3" name="Content Placeholder 2"/>
          <p:cNvSpPr>
            <a:spLocks noGrp="1"/>
          </p:cNvSpPr>
          <p:nvPr>
            <p:ph idx="1"/>
          </p:nvPr>
        </p:nvSpPr>
        <p:spPr/>
        <p:txBody>
          <a:bodyPr>
            <a:normAutofit lnSpcReduction="10000"/>
          </a:bodyPr>
          <a:lstStyle/>
          <a:p>
            <a:pPr marL="0" indent="0">
              <a:buNone/>
            </a:pPr>
            <a:r>
              <a:rPr lang="en-US" b="1" dirty="0">
                <a:solidFill>
                  <a:srgbClr val="000000"/>
                </a:solidFill>
              </a:rPr>
              <a:t>Functional </a:t>
            </a:r>
          </a:p>
          <a:p>
            <a:pPr marL="457200" lvl="1" indent="0">
              <a:buNone/>
            </a:pPr>
            <a:r>
              <a:rPr lang="en-US" dirty="0" smtClean="0">
                <a:solidFill>
                  <a:srgbClr val="000000"/>
                </a:solidFill>
              </a:rPr>
              <a:t>immutability, higher-order functions, referential transparency</a:t>
            </a:r>
            <a:r>
              <a:rPr lang="en-US" dirty="0">
                <a:solidFill>
                  <a:srgbClr val="000000"/>
                </a:solidFill>
              </a:rPr>
              <a:t>, separation of behavior and </a:t>
            </a:r>
            <a:r>
              <a:rPr lang="en-US" dirty="0" smtClean="0">
                <a:solidFill>
                  <a:srgbClr val="000000"/>
                </a:solidFill>
              </a:rPr>
              <a:t>data, recursion</a:t>
            </a:r>
            <a:endParaRPr lang="en-US" dirty="0">
              <a:solidFill>
                <a:srgbClr val="000000"/>
              </a:solidFill>
            </a:endParaRPr>
          </a:p>
          <a:p>
            <a:pPr marL="0" indent="0">
              <a:buNone/>
            </a:pPr>
            <a:r>
              <a:rPr lang="en-US" b="1" dirty="0" smtClean="0">
                <a:solidFill>
                  <a:srgbClr val="000000"/>
                </a:solidFill>
              </a:rPr>
              <a:t>Declarative, Dynamic, Compiled</a:t>
            </a:r>
          </a:p>
          <a:p>
            <a:pPr marL="0" indent="0">
              <a:buNone/>
            </a:pPr>
            <a:r>
              <a:rPr lang="en-US" b="1" dirty="0" smtClean="0">
                <a:solidFill>
                  <a:srgbClr val="000000"/>
                </a:solidFill>
              </a:rPr>
              <a:t>Concurrency-oriented</a:t>
            </a:r>
            <a:endParaRPr lang="en-US" b="1" dirty="0">
              <a:solidFill>
                <a:srgbClr val="000000"/>
              </a:solidFill>
            </a:endParaRPr>
          </a:p>
          <a:p>
            <a:pPr marL="457200" lvl="1" indent="0">
              <a:buNone/>
            </a:pPr>
            <a:r>
              <a:rPr lang="en-US" dirty="0" smtClean="0">
                <a:solidFill>
                  <a:srgbClr val="000000"/>
                </a:solidFill>
              </a:rPr>
              <a:t>Different model of the world</a:t>
            </a:r>
          </a:p>
          <a:p>
            <a:pPr marL="0" indent="0">
              <a:buNone/>
            </a:pPr>
            <a:r>
              <a:rPr lang="en-US" b="1" dirty="0">
                <a:solidFill>
                  <a:srgbClr val="000000"/>
                </a:solidFill>
              </a:rPr>
              <a:t>Prolog roots</a:t>
            </a:r>
          </a:p>
          <a:p>
            <a:pPr marL="457200" lvl="1" indent="0">
              <a:buNone/>
            </a:pPr>
            <a:r>
              <a:rPr lang="en-US" dirty="0" smtClean="0">
                <a:solidFill>
                  <a:srgbClr val="000000"/>
                </a:solidFill>
              </a:rPr>
              <a:t>Pattern matching</a:t>
            </a:r>
          </a:p>
        </p:txBody>
      </p:sp>
    </p:spTree>
    <p:extLst>
      <p:ext uri="{BB962C8B-B14F-4D97-AF65-F5344CB8AC3E}">
        <p14:creationId xmlns:p14="http://schemas.microsoft.com/office/powerpoint/2010/main" val="358771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6629400" cy="646331"/>
          </a:xfrm>
          <a:prstGeom prst="rect">
            <a:avLst/>
          </a:prstGeom>
          <a:noFill/>
        </p:spPr>
        <p:txBody>
          <a:bodyPr wrap="square" rtlCol="0">
            <a:spAutoFit/>
          </a:bodyPr>
          <a:lstStyle/>
          <a:p>
            <a:r>
              <a:rPr lang="en-US" sz="3600" dirty="0" smtClean="0">
                <a:solidFill>
                  <a:srgbClr val="000000"/>
                </a:solidFill>
              </a:rPr>
              <a:t>Two thing to remember about</a:t>
            </a:r>
          </a:p>
        </p:txBody>
      </p:sp>
      <p:sp>
        <p:nvSpPr>
          <p:cNvPr id="4" name="TextBox 3"/>
          <p:cNvSpPr txBox="1"/>
          <p:nvPr/>
        </p:nvSpPr>
        <p:spPr>
          <a:xfrm>
            <a:off x="381000" y="1371600"/>
            <a:ext cx="8305800" cy="1323439"/>
          </a:xfrm>
          <a:prstGeom prst="rect">
            <a:avLst/>
          </a:prstGeom>
          <a:noFill/>
        </p:spPr>
        <p:txBody>
          <a:bodyPr wrap="square" rtlCol="0">
            <a:spAutoFit/>
          </a:bodyPr>
          <a:lstStyle/>
          <a:p>
            <a:pPr algn="ctr"/>
            <a:r>
              <a:rPr lang="en-US" sz="8000" dirty="0" smtClean="0">
                <a:solidFill>
                  <a:srgbClr val="000000"/>
                </a:solidFill>
              </a:rPr>
              <a:t>Concurrency</a:t>
            </a:r>
            <a:endParaRPr lang="en-US" sz="8000" dirty="0">
              <a:solidFill>
                <a:srgbClr val="000000"/>
              </a:solidFill>
            </a:endParaRPr>
          </a:p>
        </p:txBody>
      </p:sp>
      <p:sp>
        <p:nvSpPr>
          <p:cNvPr id="7" name="TextBox 6"/>
          <p:cNvSpPr txBox="1"/>
          <p:nvPr/>
        </p:nvSpPr>
        <p:spPr>
          <a:xfrm>
            <a:off x="685800" y="3200400"/>
            <a:ext cx="7543800" cy="646331"/>
          </a:xfrm>
          <a:prstGeom prst="rect">
            <a:avLst/>
          </a:prstGeom>
          <a:noFill/>
        </p:spPr>
        <p:txBody>
          <a:bodyPr wrap="square" rtlCol="0">
            <a:spAutoFit/>
          </a:bodyPr>
          <a:lstStyle/>
          <a:p>
            <a:r>
              <a:rPr lang="en-US" sz="3600" dirty="0">
                <a:solidFill>
                  <a:srgbClr val="000000"/>
                </a:solidFill>
              </a:rPr>
              <a:t>1) Shared memory concurrency is hard</a:t>
            </a:r>
            <a:endParaRPr lang="en-US" sz="3600" dirty="0" smtClean="0">
              <a:solidFill>
                <a:srgbClr val="000000"/>
              </a:solidFill>
            </a:endParaRPr>
          </a:p>
        </p:txBody>
      </p:sp>
      <p:sp>
        <p:nvSpPr>
          <p:cNvPr id="8" name="TextBox 7"/>
          <p:cNvSpPr txBox="1"/>
          <p:nvPr/>
        </p:nvSpPr>
        <p:spPr>
          <a:xfrm>
            <a:off x="685801" y="4191000"/>
            <a:ext cx="7848599" cy="646331"/>
          </a:xfrm>
          <a:prstGeom prst="rect">
            <a:avLst/>
          </a:prstGeom>
          <a:noFill/>
        </p:spPr>
        <p:txBody>
          <a:bodyPr wrap="square" rtlCol="0">
            <a:spAutoFit/>
          </a:bodyPr>
          <a:lstStyle/>
          <a:p>
            <a:r>
              <a:rPr lang="en-US" sz="3600" dirty="0" smtClean="0">
                <a:solidFill>
                  <a:srgbClr val="000000"/>
                </a:solidFill>
              </a:rPr>
              <a:t>2) </a:t>
            </a:r>
            <a:r>
              <a:rPr lang="en-US" sz="3600" dirty="0">
                <a:solidFill>
                  <a:srgbClr val="000000"/>
                </a:solidFill>
              </a:rPr>
              <a:t>Message passing concurrency is easy</a:t>
            </a:r>
            <a:endParaRPr lang="en-US" sz="3600" dirty="0" smtClean="0">
              <a:solidFill>
                <a:srgbClr val="000000"/>
              </a:solidFill>
            </a:endParaRPr>
          </a:p>
        </p:txBody>
      </p:sp>
    </p:spTree>
    <p:extLst>
      <p:ext uri="{BB962C8B-B14F-4D97-AF65-F5344CB8AC3E}">
        <p14:creationId xmlns:p14="http://schemas.microsoft.com/office/powerpoint/2010/main" val="4200232401"/>
      </p:ext>
    </p:extLst>
  </p:cSld>
  <p:clrMapOvr>
    <a:masterClrMapping/>
  </p:clrMapOvr>
  <mc:AlternateContent xmlns:mc="http://schemas.openxmlformats.org/markup-compatibility/2006" xmlns:p14="http://schemas.microsoft.com/office/powerpoint/2010/main">
    <mc:Choice Requires="p14">
      <p:transition spd="slow" p14:dur="2000" advTm="731649"/>
    </mc:Choice>
    <mc:Fallback xmlns="">
      <p:transition spd="slow" advTm="73164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0" indent="0" algn="ctr">
              <a:buNone/>
            </a:pPr>
            <a:r>
              <a:rPr lang="en-US" sz="4400" dirty="0">
                <a:solidFill>
                  <a:srgbClr val="000000"/>
                </a:solidFill>
              </a:rPr>
              <a:t>Erlang </a:t>
            </a:r>
            <a:r>
              <a:rPr lang="en-US" sz="4400" dirty="0" smtClean="0">
                <a:solidFill>
                  <a:srgbClr val="000000"/>
                </a:solidFill>
              </a:rPr>
              <a:t>Processes </a:t>
            </a:r>
          </a:p>
          <a:p>
            <a:pPr marL="0" indent="0" algn="ctr">
              <a:buNone/>
            </a:pPr>
            <a:r>
              <a:rPr lang="en-US" sz="4400" dirty="0" smtClean="0">
                <a:solidFill>
                  <a:srgbClr val="000000"/>
                </a:solidFill>
              </a:rPr>
              <a:t>are the unit of concurrency. </a:t>
            </a:r>
          </a:p>
          <a:p>
            <a:pPr marL="0" indent="0" algn="ctr">
              <a:buNone/>
            </a:pPr>
            <a:endParaRPr lang="en-US" sz="4400" dirty="0">
              <a:solidFill>
                <a:srgbClr val="000000"/>
              </a:solidFill>
            </a:endParaRPr>
          </a:p>
          <a:p>
            <a:pPr marL="0" indent="0" algn="ctr">
              <a:buNone/>
            </a:pPr>
            <a:r>
              <a:rPr lang="en-US" sz="4400" dirty="0" smtClean="0">
                <a:solidFill>
                  <a:srgbClr val="000000"/>
                </a:solidFill>
              </a:rPr>
              <a:t>You structure your programs around these units of concurrency. </a:t>
            </a:r>
          </a:p>
        </p:txBody>
      </p:sp>
    </p:spTree>
    <p:extLst>
      <p:ext uri="{BB962C8B-B14F-4D97-AF65-F5344CB8AC3E}">
        <p14:creationId xmlns:p14="http://schemas.microsoft.com/office/powerpoint/2010/main" val="1150824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1"/>
            <a:ext cx="8229600" cy="5516563"/>
          </a:xfrm>
        </p:spPr>
        <p:txBody>
          <a:bodyPr>
            <a:noAutofit/>
          </a:bodyPr>
          <a:lstStyle/>
          <a:p>
            <a:pPr marL="0" indent="0" algn="ctr">
              <a:buNone/>
            </a:pPr>
            <a:r>
              <a:rPr lang="en-US" sz="4400" dirty="0" smtClean="0">
                <a:solidFill>
                  <a:srgbClr val="000000"/>
                </a:solidFill>
              </a:rPr>
              <a:t>“The performance </a:t>
            </a:r>
          </a:p>
          <a:p>
            <a:pPr marL="0" indent="0" algn="ctr">
              <a:buNone/>
            </a:pPr>
            <a:r>
              <a:rPr lang="en-US" sz="4400" dirty="0" smtClean="0">
                <a:solidFill>
                  <a:srgbClr val="000000"/>
                </a:solidFill>
              </a:rPr>
              <a:t>of a concurrent language </a:t>
            </a:r>
          </a:p>
          <a:p>
            <a:pPr marL="0" indent="0" algn="ctr">
              <a:buNone/>
            </a:pPr>
            <a:r>
              <a:rPr lang="en-US" sz="4400" dirty="0" smtClean="0">
                <a:solidFill>
                  <a:srgbClr val="000000"/>
                </a:solidFill>
              </a:rPr>
              <a:t>is predicated by three things: </a:t>
            </a:r>
          </a:p>
          <a:p>
            <a:pPr marL="0" indent="0" algn="ctr">
              <a:buNone/>
            </a:pPr>
            <a:r>
              <a:rPr lang="en-US" sz="4400" dirty="0" smtClean="0">
                <a:solidFill>
                  <a:srgbClr val="000000"/>
                </a:solidFill>
              </a:rPr>
              <a:t>the </a:t>
            </a:r>
            <a:r>
              <a:rPr lang="en-US" sz="4400" b="1" dirty="0" smtClean="0">
                <a:solidFill>
                  <a:srgbClr val="000000"/>
                </a:solidFill>
              </a:rPr>
              <a:t>context switching time, </a:t>
            </a:r>
          </a:p>
          <a:p>
            <a:pPr marL="0" indent="0" algn="ctr">
              <a:buNone/>
            </a:pPr>
            <a:r>
              <a:rPr lang="en-US" sz="4400" dirty="0" smtClean="0">
                <a:solidFill>
                  <a:srgbClr val="000000"/>
                </a:solidFill>
              </a:rPr>
              <a:t>The </a:t>
            </a:r>
            <a:r>
              <a:rPr lang="en-US" sz="4400" b="1" dirty="0" smtClean="0">
                <a:solidFill>
                  <a:srgbClr val="000000"/>
                </a:solidFill>
              </a:rPr>
              <a:t>message passing time</a:t>
            </a:r>
            <a:r>
              <a:rPr lang="en-US" sz="4400" dirty="0" smtClean="0">
                <a:solidFill>
                  <a:srgbClr val="000000"/>
                </a:solidFill>
              </a:rPr>
              <a:t>,</a:t>
            </a:r>
          </a:p>
          <a:p>
            <a:pPr marL="0" indent="0" algn="ctr">
              <a:buNone/>
            </a:pPr>
            <a:r>
              <a:rPr lang="en-US" sz="4400" dirty="0" smtClean="0">
                <a:solidFill>
                  <a:srgbClr val="000000"/>
                </a:solidFill>
              </a:rPr>
              <a:t>and the </a:t>
            </a:r>
            <a:r>
              <a:rPr lang="en-US" sz="4400" b="1" dirty="0" smtClean="0">
                <a:solidFill>
                  <a:srgbClr val="000000"/>
                </a:solidFill>
              </a:rPr>
              <a:t>time to create a process</a:t>
            </a:r>
            <a:r>
              <a:rPr lang="en-US" sz="4400" dirty="0" smtClean="0">
                <a:solidFill>
                  <a:srgbClr val="000000"/>
                </a:solidFill>
              </a:rPr>
              <a:t>.” </a:t>
            </a:r>
          </a:p>
          <a:p>
            <a:pPr marL="0" indent="0" algn="ctr">
              <a:buNone/>
            </a:pPr>
            <a:r>
              <a:rPr lang="en-US" dirty="0" smtClean="0">
                <a:solidFill>
                  <a:srgbClr val="000000"/>
                </a:solidFill>
              </a:rPr>
              <a:t>–Mike Williams</a:t>
            </a:r>
            <a:endParaRPr lang="en-US" dirty="0">
              <a:solidFill>
                <a:srgbClr val="000000"/>
              </a:solidFill>
            </a:endParaRPr>
          </a:p>
        </p:txBody>
      </p:sp>
    </p:spTree>
    <p:extLst>
      <p:ext uri="{BB962C8B-B14F-4D97-AF65-F5344CB8AC3E}">
        <p14:creationId xmlns:p14="http://schemas.microsoft.com/office/powerpoint/2010/main" val="4188245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7200" y="1032056"/>
            <a:ext cx="8172669" cy="3997144"/>
            <a:chOff x="475326" y="838200"/>
            <a:chExt cx="7838844" cy="3843408"/>
          </a:xfrm>
        </p:grpSpPr>
        <p:grpSp>
          <p:nvGrpSpPr>
            <p:cNvPr id="4" name="Group 3"/>
            <p:cNvGrpSpPr/>
            <p:nvPr/>
          </p:nvGrpSpPr>
          <p:grpSpPr>
            <a:xfrm>
              <a:off x="475326" y="838200"/>
              <a:ext cx="7838844" cy="1938408"/>
              <a:chOff x="463301" y="228598"/>
              <a:chExt cx="2638510" cy="552697"/>
            </a:xfrm>
          </p:grpSpPr>
          <p:sp>
            <p:nvSpPr>
              <p:cNvPr id="12" name="TextBox 11"/>
              <p:cNvSpPr txBox="1"/>
              <p:nvPr/>
            </p:nvSpPr>
            <p:spPr>
              <a:xfrm>
                <a:off x="463301"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3" name="TextBox 12"/>
              <p:cNvSpPr txBox="1"/>
              <p:nvPr/>
            </p:nvSpPr>
            <p:spPr>
              <a:xfrm>
                <a:off x="1004519"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4" name="TextBox 13"/>
              <p:cNvSpPr txBox="1"/>
              <p:nvPr/>
            </p:nvSpPr>
            <p:spPr>
              <a:xfrm>
                <a:off x="1545738" y="228599"/>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5" name="TextBox 14"/>
              <p:cNvSpPr txBox="1"/>
              <p:nvPr/>
            </p:nvSpPr>
            <p:spPr>
              <a:xfrm>
                <a:off x="2086956" y="228598"/>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6" name="TextBox 15"/>
              <p:cNvSpPr txBox="1"/>
              <p:nvPr/>
            </p:nvSpPr>
            <p:spPr>
              <a:xfrm>
                <a:off x="2628175"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grpSp>
        <p:grpSp>
          <p:nvGrpSpPr>
            <p:cNvPr id="5" name="Group 4"/>
            <p:cNvGrpSpPr/>
            <p:nvPr/>
          </p:nvGrpSpPr>
          <p:grpSpPr>
            <a:xfrm>
              <a:off x="475326" y="2743200"/>
              <a:ext cx="7838843" cy="1938408"/>
              <a:chOff x="463301" y="228598"/>
              <a:chExt cx="2638510" cy="552697"/>
            </a:xfrm>
          </p:grpSpPr>
          <p:sp>
            <p:nvSpPr>
              <p:cNvPr id="7" name="TextBox 6"/>
              <p:cNvSpPr txBox="1"/>
              <p:nvPr/>
            </p:nvSpPr>
            <p:spPr>
              <a:xfrm>
                <a:off x="463301"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8" name="TextBox 7"/>
              <p:cNvSpPr txBox="1"/>
              <p:nvPr/>
            </p:nvSpPr>
            <p:spPr>
              <a:xfrm>
                <a:off x="1004520" y="228598"/>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9" name="TextBox 8"/>
              <p:cNvSpPr txBox="1"/>
              <p:nvPr/>
            </p:nvSpPr>
            <p:spPr>
              <a:xfrm>
                <a:off x="1545738" y="228599"/>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0" name="TextBox 9"/>
              <p:cNvSpPr txBox="1"/>
              <p:nvPr/>
            </p:nvSpPr>
            <p:spPr>
              <a:xfrm>
                <a:off x="2086956" y="228598"/>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sp>
            <p:nvSpPr>
              <p:cNvPr id="11" name="TextBox 10"/>
              <p:cNvSpPr txBox="1"/>
              <p:nvPr/>
            </p:nvSpPr>
            <p:spPr>
              <a:xfrm>
                <a:off x="2628175" y="228600"/>
                <a:ext cx="473636" cy="552695"/>
              </a:xfrm>
              <a:prstGeom prst="rect">
                <a:avLst/>
              </a:prstGeom>
              <a:noFill/>
            </p:spPr>
            <p:txBody>
              <a:bodyPr wrap="none" rtlCol="0">
                <a:spAutoFit/>
              </a:bodyPr>
              <a:lstStyle/>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a:p>
                <a:pPr>
                  <a:lnSpc>
                    <a:spcPts val="1500"/>
                  </a:lnSpc>
                </a:pPr>
                <a:r>
                  <a:rPr lang="en-US" sz="2400" dirty="0" smtClean="0">
                    <a:latin typeface="+mj-lt"/>
                  </a:rPr>
                  <a:t>**********</a:t>
                </a:r>
              </a:p>
            </p:txBody>
          </p:sp>
        </p:grpSp>
      </p:grpSp>
      <p:sp>
        <p:nvSpPr>
          <p:cNvPr id="17" name="TextBox 16"/>
          <p:cNvSpPr txBox="1"/>
          <p:nvPr/>
        </p:nvSpPr>
        <p:spPr>
          <a:xfrm>
            <a:off x="742949" y="76200"/>
            <a:ext cx="7848599" cy="707886"/>
          </a:xfrm>
          <a:prstGeom prst="rect">
            <a:avLst/>
          </a:prstGeom>
          <a:noFill/>
        </p:spPr>
        <p:txBody>
          <a:bodyPr wrap="square" rtlCol="0">
            <a:spAutoFit/>
          </a:bodyPr>
          <a:lstStyle/>
          <a:p>
            <a:pPr algn="ctr"/>
            <a:r>
              <a:rPr lang="en-US" sz="2400" b="1" dirty="0" smtClean="0">
                <a:latin typeface="+mj-lt"/>
              </a:rPr>
              <a:t>One .NET </a:t>
            </a:r>
            <a:r>
              <a:rPr lang="en-US" sz="2400" b="1" dirty="0">
                <a:latin typeface="+mj-lt"/>
              </a:rPr>
              <a:t>4.0 </a:t>
            </a:r>
            <a:r>
              <a:rPr lang="en-US" sz="2400" b="1" dirty="0" smtClean="0">
                <a:latin typeface="+mj-lt"/>
              </a:rPr>
              <a:t>Thread </a:t>
            </a:r>
            <a:br>
              <a:rPr lang="en-US" sz="2400" b="1" dirty="0" smtClean="0">
                <a:latin typeface="+mj-lt"/>
              </a:rPr>
            </a:br>
            <a:r>
              <a:rPr lang="en-US" sz="1600" b="1" dirty="0" smtClean="0">
                <a:latin typeface="+mj-lt"/>
              </a:rPr>
              <a:t>(allocates one megabyte)</a:t>
            </a:r>
            <a:endParaRPr lang="en-US" sz="2400" b="1" dirty="0">
              <a:latin typeface="+mj-lt"/>
            </a:endParaRPr>
          </a:p>
        </p:txBody>
      </p:sp>
      <p:sp>
        <p:nvSpPr>
          <p:cNvPr id="18" name="TextBox 17"/>
          <p:cNvSpPr txBox="1"/>
          <p:nvPr/>
        </p:nvSpPr>
        <p:spPr>
          <a:xfrm>
            <a:off x="742948" y="5029200"/>
            <a:ext cx="7848599" cy="461665"/>
          </a:xfrm>
          <a:prstGeom prst="rect">
            <a:avLst/>
          </a:prstGeom>
          <a:noFill/>
        </p:spPr>
        <p:txBody>
          <a:bodyPr wrap="square" rtlCol="0">
            <a:spAutoFit/>
          </a:bodyPr>
          <a:lstStyle/>
          <a:p>
            <a:pPr algn="ctr"/>
            <a:r>
              <a:rPr lang="en-US" sz="2400" b="1" dirty="0">
                <a:latin typeface="+mj-lt"/>
              </a:rPr>
              <a:t>One Erlang Process </a:t>
            </a:r>
            <a:r>
              <a:rPr lang="en-US" sz="1600" b="1" dirty="0" smtClean="0">
                <a:latin typeface="+mj-lt"/>
              </a:rPr>
              <a:t>(allocates one </a:t>
            </a:r>
            <a:r>
              <a:rPr lang="en-US" sz="1600" b="1" dirty="0">
                <a:latin typeface="+mj-lt"/>
              </a:rPr>
              <a:t>kilobyte)</a:t>
            </a:r>
          </a:p>
        </p:txBody>
      </p:sp>
      <p:sp>
        <p:nvSpPr>
          <p:cNvPr id="20" name="Right Arrow 19"/>
          <p:cNvSpPr/>
          <p:nvPr/>
        </p:nvSpPr>
        <p:spPr>
          <a:xfrm>
            <a:off x="3729088" y="5715000"/>
            <a:ext cx="614312" cy="202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19" name="Rectangle 18"/>
          <p:cNvSpPr/>
          <p:nvPr/>
        </p:nvSpPr>
        <p:spPr>
          <a:xfrm>
            <a:off x="4435167" y="5657600"/>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1172549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8" grpId="1"/>
      <p:bldP spid="20" grpId="0" animBg="1"/>
      <p:bldP spid="20" grpId="1"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25" name="Rectangle 24"/>
          <p:cNvSpPr/>
          <p:nvPr/>
        </p:nvSpPr>
        <p:spPr>
          <a:xfrm>
            <a:off x="4435167" y="5657600"/>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225105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85185E-6 L 0.00139 -0.37407 " pathEditMode="relative" rAng="0" ptsTypes="AA">
                                      <p:cBhvr>
                                        <p:cTn id="6" dur="1500" fill="hold"/>
                                        <p:tgtEl>
                                          <p:spTgt spid="25"/>
                                        </p:tgtEl>
                                        <p:attrNameLst>
                                          <p:attrName>ppt_x</p:attrName>
                                          <p:attrName>ppt_y</p:attrName>
                                        </p:attrNameLst>
                                      </p:cBhvr>
                                      <p:rCtr x="69" y="-18704"/>
                                    </p:animMotion>
                                  </p:childTnLst>
                                </p:cTn>
                              </p:par>
                            </p:childTnLst>
                          </p:cTn>
                        </p:par>
                        <p:par>
                          <p:cTn id="7" fill="hold">
                            <p:stCondLst>
                              <p:cond delay="150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9" name="Rectangle 8"/>
          <p:cNvSpPr/>
          <p:nvPr/>
        </p:nvSpPr>
        <p:spPr>
          <a:xfrm>
            <a:off x="4447359" y="3091063"/>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655880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2"/>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9" name="Rectangle 8"/>
          <p:cNvSpPr/>
          <p:nvPr/>
        </p:nvSpPr>
        <p:spPr>
          <a:xfrm>
            <a:off x="4447359" y="3091063"/>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4003272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29"/>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1000" fill="hold"/>
                                        <p:tgtEl>
                                          <p:spTgt spid="29"/>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88398" y="921078"/>
            <a:ext cx="1967205" cy="4708981"/>
          </a:xfrm>
          <a:prstGeom prst="rect">
            <a:avLst/>
          </a:prstGeom>
          <a:noFill/>
        </p:spPr>
        <p:txBody>
          <a:bodyPr wrap="none" rtlCol="0">
            <a:spAutoFit/>
          </a:bodyPr>
          <a:lstStyle/>
          <a:p>
            <a:r>
              <a:rPr lang="en-US" sz="30000" b="1" dirty="0" smtClean="0"/>
              <a:t>?</a:t>
            </a:r>
            <a:endParaRPr lang="en-US" sz="30000" b="1" dirty="0"/>
          </a:p>
        </p:txBody>
      </p:sp>
    </p:spTree>
    <p:extLst>
      <p:ext uri="{BB962C8B-B14F-4D97-AF65-F5344CB8AC3E}">
        <p14:creationId xmlns:p14="http://schemas.microsoft.com/office/powerpoint/2010/main" val="20002527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9" name="Rectangle 8"/>
          <p:cNvSpPr/>
          <p:nvPr/>
        </p:nvSpPr>
        <p:spPr>
          <a:xfrm>
            <a:off x="4447359" y="3091063"/>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39461244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30"/>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1000" fill="hold"/>
                                        <p:tgtEl>
                                          <p:spTgt spid="3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09800" y="2074817"/>
            <a:ext cx="1524000" cy="914400"/>
            <a:chOff x="2286000" y="2057400"/>
            <a:chExt cx="1524000" cy="914400"/>
          </a:xfrm>
        </p:grpSpPr>
        <p:sp>
          <p:nvSpPr>
            <p:cNvPr id="27" name="Rectangle 26"/>
            <p:cNvSpPr/>
            <p:nvPr/>
          </p:nvSpPr>
          <p:spPr>
            <a:xfrm>
              <a:off x="22860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Heap</a:t>
              </a:r>
              <a:endParaRPr lang="en-US" dirty="0">
                <a:solidFill>
                  <a:prstClr val="black"/>
                </a:solidFill>
                <a:latin typeface="+mj-lt"/>
              </a:endParaRPr>
            </a:p>
          </p:txBody>
        </p:sp>
        <p:sp>
          <p:nvSpPr>
            <p:cNvPr id="28" name="Rectangle 27"/>
            <p:cNvSpPr/>
            <p:nvPr/>
          </p:nvSpPr>
          <p:spPr>
            <a:xfrm>
              <a:off x="2423911" y="2510197"/>
              <a:ext cx="1248177" cy="381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Stack</a:t>
              </a:r>
              <a:endParaRPr lang="en-US" dirty="0">
                <a:solidFill>
                  <a:prstClr val="black"/>
                </a:solidFill>
                <a:latin typeface="+mj-lt"/>
              </a:endParaRPr>
            </a:p>
          </p:txBody>
        </p:sp>
      </p:grpSp>
      <p:sp>
        <p:nvSpPr>
          <p:cNvPr id="29" name="Rectangle 28"/>
          <p:cNvSpPr/>
          <p:nvPr/>
        </p:nvSpPr>
        <p:spPr>
          <a:xfrm>
            <a:off x="22098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Garbage Collector</a:t>
            </a:r>
            <a:endParaRPr lang="en-US" dirty="0">
              <a:solidFill>
                <a:prstClr val="black"/>
              </a:solidFill>
              <a:latin typeface="+mj-lt"/>
            </a:endParaRPr>
          </a:p>
        </p:txBody>
      </p:sp>
      <p:sp>
        <p:nvSpPr>
          <p:cNvPr id="30" name="Rectangle 29"/>
          <p:cNvSpPr/>
          <p:nvPr/>
        </p:nvSpPr>
        <p:spPr>
          <a:xfrm>
            <a:off x="5410200" y="2057400"/>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Mailbox</a:t>
            </a:r>
            <a:endParaRPr lang="en-US" dirty="0">
              <a:solidFill>
                <a:prstClr val="black"/>
              </a:solidFill>
              <a:latin typeface="+mj-lt"/>
            </a:endParaRPr>
          </a:p>
        </p:txBody>
      </p:sp>
      <p:sp>
        <p:nvSpPr>
          <p:cNvPr id="31" name="Rectangle 30"/>
          <p:cNvSpPr/>
          <p:nvPr/>
        </p:nvSpPr>
        <p:spPr>
          <a:xfrm>
            <a:off x="5410200" y="3446417"/>
            <a:ext cx="1524000" cy="9144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prstClr val="black"/>
                </a:solidFill>
                <a:latin typeface="+mj-lt"/>
              </a:rPr>
              <a:t>Links and Monitors</a:t>
            </a:r>
            <a:endParaRPr lang="en-US" dirty="0">
              <a:solidFill>
                <a:prstClr val="black"/>
              </a:solidFill>
              <a:latin typeface="+mj-lt"/>
            </a:endParaRPr>
          </a:p>
        </p:txBody>
      </p:sp>
      <p:sp>
        <p:nvSpPr>
          <p:cNvPr id="9" name="Rectangle 8"/>
          <p:cNvSpPr/>
          <p:nvPr/>
        </p:nvSpPr>
        <p:spPr>
          <a:xfrm>
            <a:off x="4447359" y="3091063"/>
            <a:ext cx="273666" cy="369332"/>
          </a:xfrm>
          <a:prstGeom prst="rect">
            <a:avLst/>
          </a:prstGeom>
        </p:spPr>
        <p:txBody>
          <a:bodyPr wrap="square">
            <a:spAutoFit/>
          </a:bodyPr>
          <a:lstStyle/>
          <a:p>
            <a:r>
              <a:rPr lang="en-US" dirty="0">
                <a:latin typeface="+mj-lt"/>
              </a:rPr>
              <a:t>*</a:t>
            </a:r>
            <a:endParaRPr lang="en-US" b="1" dirty="0">
              <a:latin typeface="+mj-lt"/>
            </a:endParaRPr>
          </a:p>
        </p:txBody>
      </p:sp>
    </p:spTree>
    <p:extLst>
      <p:ext uri="{BB962C8B-B14F-4D97-AF65-F5344CB8AC3E}">
        <p14:creationId xmlns:p14="http://schemas.microsoft.com/office/powerpoint/2010/main" val="609416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31"/>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1000" fill="hold"/>
                                        <p:tgtEl>
                                          <p:spTgt spid="31"/>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52400" y="137061"/>
            <a:ext cx="8686800" cy="461665"/>
          </a:xfrm>
          <a:prstGeom prst="rect">
            <a:avLst/>
          </a:prstGeom>
          <a:noFill/>
        </p:spPr>
        <p:txBody>
          <a:bodyPr wrap="square" rtlCol="0">
            <a:spAutoFit/>
          </a:bodyPr>
          <a:lstStyle/>
          <a:p>
            <a:r>
              <a:rPr lang="en-US" sz="2400" dirty="0" smtClean="0">
                <a:solidFill>
                  <a:schemeClr val="bg1">
                    <a:lumMod val="50000"/>
                  </a:schemeClr>
                </a:solidFill>
                <a:latin typeface="+mj-lt"/>
              </a:rPr>
              <a:t>Near-zero context switching cost</a:t>
            </a:r>
            <a:endParaRPr lang="en-US" sz="2400" dirty="0">
              <a:solidFill>
                <a:schemeClr val="bg1">
                  <a:lumMod val="50000"/>
                </a:schemeClr>
              </a:solidFill>
              <a:latin typeface="+mj-lt"/>
            </a:endParaRPr>
          </a:p>
        </p:txBody>
      </p:sp>
      <p:sp>
        <p:nvSpPr>
          <p:cNvPr id="33" name="Rectangle 32"/>
          <p:cNvSpPr/>
          <p:nvPr/>
        </p:nvSpPr>
        <p:spPr>
          <a:xfrm>
            <a:off x="3733800" y="3962400"/>
            <a:ext cx="1143000" cy="60960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CPU Core</a:t>
            </a:r>
            <a:endParaRPr lang="en-US" dirty="0">
              <a:solidFill>
                <a:prstClr val="black"/>
              </a:solidFill>
              <a:latin typeface="+mj-lt"/>
            </a:endParaRPr>
          </a:p>
        </p:txBody>
      </p:sp>
      <p:sp>
        <p:nvSpPr>
          <p:cNvPr id="50" name="Rectangle 49"/>
          <p:cNvSpPr/>
          <p:nvPr/>
        </p:nvSpPr>
        <p:spPr>
          <a:xfrm>
            <a:off x="3733800"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51" name="Flowchart: Direct Access Storage 50"/>
          <p:cNvSpPr/>
          <p:nvPr/>
        </p:nvSpPr>
        <p:spPr>
          <a:xfrm>
            <a:off x="40005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30" name="Rectangle 29"/>
          <p:cNvSpPr/>
          <p:nvPr/>
        </p:nvSpPr>
        <p:spPr>
          <a:xfrm>
            <a:off x="4161671"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31" name="Rectangle 30"/>
          <p:cNvSpPr/>
          <p:nvPr/>
        </p:nvSpPr>
        <p:spPr>
          <a:xfrm>
            <a:off x="4589542"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36" name="Rectangle 35"/>
          <p:cNvSpPr/>
          <p:nvPr/>
        </p:nvSpPr>
        <p:spPr>
          <a:xfrm>
            <a:off x="3785989" y="1447800"/>
            <a:ext cx="182880" cy="914400"/>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37" name="Rectangle 36"/>
          <p:cNvSpPr/>
          <p:nvPr/>
        </p:nvSpPr>
        <p:spPr>
          <a:xfrm>
            <a:off x="4213860" y="1754038"/>
            <a:ext cx="182880" cy="608162"/>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38" name="Rectangle 37"/>
          <p:cNvSpPr/>
          <p:nvPr/>
        </p:nvSpPr>
        <p:spPr>
          <a:xfrm>
            <a:off x="4641731" y="1600200"/>
            <a:ext cx="182880" cy="762000"/>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Tree>
    <p:extLst>
      <p:ext uri="{BB962C8B-B14F-4D97-AF65-F5344CB8AC3E}">
        <p14:creationId xmlns:p14="http://schemas.microsoft.com/office/powerpoint/2010/main" val="42631118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52400" y="137061"/>
            <a:ext cx="8686800" cy="461665"/>
          </a:xfrm>
          <a:prstGeom prst="rect">
            <a:avLst/>
          </a:prstGeom>
          <a:noFill/>
        </p:spPr>
        <p:txBody>
          <a:bodyPr wrap="square" rtlCol="0">
            <a:spAutoFit/>
          </a:bodyPr>
          <a:lstStyle/>
          <a:p>
            <a:r>
              <a:rPr lang="en-US" sz="2400" dirty="0" smtClean="0">
                <a:solidFill>
                  <a:schemeClr val="bg1">
                    <a:lumMod val="50000"/>
                  </a:schemeClr>
                </a:solidFill>
                <a:latin typeface="+mj-lt"/>
              </a:rPr>
              <a:t>Near-zero context switching cost</a:t>
            </a:r>
            <a:endParaRPr lang="en-US" sz="2400" dirty="0">
              <a:solidFill>
                <a:schemeClr val="bg1">
                  <a:lumMod val="50000"/>
                </a:schemeClr>
              </a:solidFill>
              <a:latin typeface="+mj-lt"/>
            </a:endParaRPr>
          </a:p>
        </p:txBody>
      </p:sp>
      <p:sp>
        <p:nvSpPr>
          <p:cNvPr id="33" name="Rectangle 32"/>
          <p:cNvSpPr/>
          <p:nvPr/>
        </p:nvSpPr>
        <p:spPr>
          <a:xfrm>
            <a:off x="3733800" y="3962400"/>
            <a:ext cx="1143000" cy="60960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CPU Core</a:t>
            </a:r>
            <a:endParaRPr lang="en-US" dirty="0">
              <a:solidFill>
                <a:prstClr val="black"/>
              </a:solidFill>
              <a:latin typeface="+mj-lt"/>
            </a:endParaRPr>
          </a:p>
        </p:txBody>
      </p:sp>
      <p:sp>
        <p:nvSpPr>
          <p:cNvPr id="50" name="Rectangle 49"/>
          <p:cNvSpPr/>
          <p:nvPr/>
        </p:nvSpPr>
        <p:spPr>
          <a:xfrm>
            <a:off x="3733800"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51" name="Flowchart: Direct Access Storage 50"/>
          <p:cNvSpPr/>
          <p:nvPr/>
        </p:nvSpPr>
        <p:spPr>
          <a:xfrm>
            <a:off x="40005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grpSp>
        <p:nvGrpSpPr>
          <p:cNvPr id="16" name="Group 15"/>
          <p:cNvGrpSpPr/>
          <p:nvPr/>
        </p:nvGrpSpPr>
        <p:grpSpPr>
          <a:xfrm>
            <a:off x="4876801" y="2360762"/>
            <a:ext cx="3328789" cy="1981802"/>
            <a:chOff x="4842754" y="2360762"/>
            <a:chExt cx="2833012" cy="1981802"/>
          </a:xfrm>
        </p:grpSpPr>
        <p:sp>
          <p:nvSpPr>
            <p:cNvPr id="9" name="Flowchart: Process 8"/>
            <p:cNvSpPr/>
            <p:nvPr/>
          </p:nvSpPr>
          <p:spPr>
            <a:xfrm>
              <a:off x="5859936" y="2360762"/>
              <a:ext cx="1815830" cy="1981802"/>
            </a:xfrm>
            <a:prstGeom prst="flowChartProcess">
              <a:avLst/>
            </a:prstGeom>
            <a:solidFill>
              <a:schemeClr val="bg1">
                <a:lumMod val="95000"/>
              </a:schemeClr>
            </a:solidFill>
            <a:ln w="31750" cmpd="sng">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b="1" dirty="0" smtClean="0">
                  <a:solidFill>
                    <a:prstClr val="black"/>
                  </a:solidFill>
                  <a:latin typeface="+mj-lt"/>
                  <a:cs typeface="Consolas" pitchFamily="49" charset="0"/>
                </a:rPr>
                <a:t>Reductions</a:t>
              </a:r>
            </a:p>
            <a:p>
              <a:r>
                <a:rPr lang="en-US" sz="1400" b="1" dirty="0" smtClean="0">
                  <a:solidFill>
                    <a:prstClr val="black"/>
                  </a:solidFill>
                  <a:latin typeface="+mj-lt"/>
                  <a:cs typeface="Consolas" pitchFamily="49" charset="0"/>
                </a:rPr>
                <a:t>- Do 2,000 operations</a:t>
              </a:r>
            </a:p>
            <a:p>
              <a:pPr lvl="1"/>
              <a:r>
                <a:rPr lang="en-US" sz="1400" dirty="0" smtClean="0">
                  <a:solidFill>
                    <a:prstClr val="black"/>
                  </a:solidFill>
                  <a:latin typeface="+mj-lt"/>
                  <a:cs typeface="Consolas" pitchFamily="49" charset="0"/>
                </a:rPr>
                <a:t>reduction1</a:t>
              </a:r>
              <a:r>
                <a:rPr lang="en-US" sz="1400" dirty="0">
                  <a:solidFill>
                    <a:prstClr val="black"/>
                  </a:solidFill>
                  <a:latin typeface="+mj-lt"/>
                  <a:cs typeface="Consolas" pitchFamily="49" charset="0"/>
                </a:rPr>
                <a:t/>
              </a:r>
              <a:br>
                <a:rPr lang="en-US" sz="1400" dirty="0">
                  <a:solidFill>
                    <a:prstClr val="black"/>
                  </a:solidFill>
                  <a:latin typeface="+mj-lt"/>
                  <a:cs typeface="Consolas" pitchFamily="49" charset="0"/>
                </a:rPr>
              </a:br>
              <a:r>
                <a:rPr lang="en-US" sz="1400" dirty="0">
                  <a:solidFill>
                    <a:prstClr val="black"/>
                  </a:solidFill>
                  <a:latin typeface="+mj-lt"/>
                  <a:cs typeface="Consolas" pitchFamily="49" charset="0"/>
                </a:rPr>
                <a:t>reduction3</a:t>
              </a:r>
              <a:br>
                <a:rPr lang="en-US" sz="1400" dirty="0">
                  <a:solidFill>
                    <a:prstClr val="black"/>
                  </a:solidFill>
                  <a:latin typeface="+mj-lt"/>
                  <a:cs typeface="Consolas" pitchFamily="49" charset="0"/>
                </a:rPr>
              </a:br>
              <a:r>
                <a:rPr lang="en-US" sz="1400" dirty="0" smtClean="0">
                  <a:solidFill>
                    <a:prstClr val="black"/>
                  </a:solidFill>
                  <a:latin typeface="+mj-lt"/>
                  <a:cs typeface="Consolas" pitchFamily="49" charset="0"/>
                </a:rPr>
                <a:t>.</a:t>
              </a:r>
              <a:endParaRPr lang="en-US" sz="1400" dirty="0">
                <a:solidFill>
                  <a:prstClr val="black"/>
                </a:solidFill>
                <a:latin typeface="+mj-lt"/>
                <a:cs typeface="Consolas" pitchFamily="49" charset="0"/>
              </a:endParaRPr>
            </a:p>
            <a:p>
              <a:pPr lvl="1"/>
              <a:r>
                <a:rPr lang="en-US" sz="1400" dirty="0" smtClean="0">
                  <a:solidFill>
                    <a:prstClr val="black"/>
                  </a:solidFill>
                  <a:latin typeface="+mj-lt"/>
                  <a:cs typeface="Consolas" pitchFamily="49" charset="0"/>
                </a:rPr>
                <a:t>Reduction2000</a:t>
              </a:r>
            </a:p>
            <a:p>
              <a:r>
                <a:rPr lang="en-US" sz="1400" b="1" dirty="0" smtClean="0">
                  <a:solidFill>
                    <a:prstClr val="black"/>
                  </a:solidFill>
                  <a:latin typeface="+mj-lt"/>
                  <a:cs typeface="Consolas" pitchFamily="49" charset="0"/>
                </a:rPr>
                <a:t>- Move to the next guy</a:t>
              </a:r>
              <a:br>
                <a:rPr lang="en-US" sz="1400" b="1" dirty="0" smtClean="0">
                  <a:solidFill>
                    <a:prstClr val="black"/>
                  </a:solidFill>
                  <a:latin typeface="+mj-lt"/>
                  <a:cs typeface="Consolas" pitchFamily="49" charset="0"/>
                </a:rPr>
              </a:br>
              <a:r>
                <a:rPr lang="en-US" sz="1400" b="1" dirty="0" smtClean="0">
                  <a:solidFill>
                    <a:prstClr val="black"/>
                  </a:solidFill>
                  <a:latin typeface="+mj-lt"/>
                  <a:cs typeface="Consolas" pitchFamily="49" charset="0"/>
                </a:rPr>
                <a:t>- Repeat</a:t>
              </a:r>
              <a:endParaRPr lang="en-US" sz="1400" b="1" dirty="0">
                <a:solidFill>
                  <a:prstClr val="black"/>
                </a:solidFill>
                <a:latin typeface="+mj-lt"/>
                <a:cs typeface="Consolas" pitchFamily="49" charset="0"/>
              </a:endParaRPr>
            </a:p>
          </p:txBody>
        </p:sp>
        <p:cxnSp>
          <p:nvCxnSpPr>
            <p:cNvPr id="11" name="Straight Arrow Connector 10"/>
            <p:cNvCxnSpPr>
              <a:stCxn id="9" idx="1"/>
            </p:cNvCxnSpPr>
            <p:nvPr/>
          </p:nvCxnSpPr>
          <p:spPr>
            <a:xfrm flipH="1">
              <a:off x="4842754" y="3351663"/>
              <a:ext cx="1017182" cy="1137"/>
            </a:xfrm>
            <a:prstGeom prst="straightConnector1">
              <a:avLst/>
            </a:prstGeom>
            <a:ln w="31750">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a:xfrm>
            <a:off x="4161671"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31" name="Rectangle 30"/>
          <p:cNvSpPr/>
          <p:nvPr/>
        </p:nvSpPr>
        <p:spPr>
          <a:xfrm>
            <a:off x="4589542" y="2360762"/>
            <a:ext cx="287258" cy="369332"/>
          </a:xfrm>
          <a:prstGeom prst="rect">
            <a:avLst/>
          </a:prstGeom>
        </p:spPr>
        <p:txBody>
          <a:bodyPr wrap="none">
            <a:spAutoFit/>
          </a:bodyPr>
          <a:lstStyle/>
          <a:p>
            <a:r>
              <a:rPr lang="en-US" b="1" dirty="0" smtClean="0">
                <a:latin typeface="+mj-lt"/>
              </a:rPr>
              <a:t>*</a:t>
            </a:r>
            <a:endParaRPr lang="en-US" b="1" dirty="0">
              <a:latin typeface="+mj-lt"/>
            </a:endParaRPr>
          </a:p>
        </p:txBody>
      </p:sp>
      <p:sp>
        <p:nvSpPr>
          <p:cNvPr id="36" name="Rectangle 35"/>
          <p:cNvSpPr/>
          <p:nvPr/>
        </p:nvSpPr>
        <p:spPr>
          <a:xfrm>
            <a:off x="3785989" y="1447800"/>
            <a:ext cx="182880" cy="914400"/>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37" name="Rectangle 36"/>
          <p:cNvSpPr/>
          <p:nvPr/>
        </p:nvSpPr>
        <p:spPr>
          <a:xfrm>
            <a:off x="4213860" y="1754038"/>
            <a:ext cx="182880" cy="608162"/>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
        <p:nvSpPr>
          <p:cNvPr id="38" name="Rectangle 37"/>
          <p:cNvSpPr/>
          <p:nvPr/>
        </p:nvSpPr>
        <p:spPr>
          <a:xfrm>
            <a:off x="4641731" y="1600200"/>
            <a:ext cx="182880" cy="762000"/>
          </a:xfrm>
          <a:prstGeom prst="rect">
            <a:avLst/>
          </a:prstGeom>
          <a:pattFill prst="ltHorz">
            <a:fgClr>
              <a:schemeClr val="tx1">
                <a:lumMod val="65000"/>
                <a:lumOff val="35000"/>
              </a:schemeClr>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mj-lt"/>
            </a:endParaRPr>
          </a:p>
        </p:txBody>
      </p:sp>
    </p:spTree>
    <p:extLst>
      <p:ext uri="{BB962C8B-B14F-4D97-AF65-F5344CB8AC3E}">
        <p14:creationId xmlns:p14="http://schemas.microsoft.com/office/powerpoint/2010/main" val="2428057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mph" presetSubtype="0" fill="remove" grpId="0" nodeType="clickEffect">
                                  <p:stCondLst>
                                    <p:cond delay="0"/>
                                  </p:stCondLst>
                                  <p:childTnLst>
                                    <p:animRot by="21600000">
                                      <p:cBhvr>
                                        <p:cTn id="11" dur="2000" fill="hold"/>
                                        <p:tgtEl>
                                          <p:spTgt spid="50"/>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fill="remove" grpId="0" nodeType="clickEffect">
                                  <p:stCondLst>
                                    <p:cond delay="0"/>
                                  </p:stCondLst>
                                  <p:childTnLst>
                                    <p:animRot by="21600000">
                                      <p:cBhvr>
                                        <p:cTn id="15" dur="2000" fill="hold"/>
                                        <p:tgtEl>
                                          <p:spTgt spid="30"/>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8" presetClass="emph" presetSubtype="0" fill="remove" grpId="0" nodeType="clickEffect">
                                  <p:stCondLst>
                                    <p:cond delay="0"/>
                                  </p:stCondLst>
                                  <p:childTnLst>
                                    <p:animRot by="21600000">
                                      <p:cBhvr>
                                        <p:cTn id="19" dur="2000" fill="hold"/>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923187" y="2362200"/>
            <a:ext cx="665567" cy="646331"/>
          </a:xfrm>
          <a:prstGeom prst="rect">
            <a:avLst/>
          </a:prstGeom>
        </p:spPr>
        <p:txBody>
          <a:bodyPr wrap="none">
            <a:spAutoFit/>
          </a:bodyPr>
          <a:lstStyle/>
          <a:p>
            <a:r>
              <a:rPr lang="en-US" dirty="0" smtClean="0">
                <a:latin typeface="+mj-lt"/>
              </a:rPr>
              <a:t>*****</a:t>
            </a:r>
            <a:br>
              <a:rPr lang="en-US" dirty="0" smtClean="0">
                <a:latin typeface="+mj-lt"/>
              </a:rPr>
            </a:br>
            <a:r>
              <a:rPr lang="en-US" dirty="0" smtClean="0">
                <a:latin typeface="+mj-lt"/>
              </a:rPr>
              <a:t>*****</a:t>
            </a:r>
            <a:endParaRPr lang="en-US" b="1" dirty="0">
              <a:latin typeface="+mj-lt"/>
            </a:endParaRPr>
          </a:p>
        </p:txBody>
      </p:sp>
      <p:sp>
        <p:nvSpPr>
          <p:cNvPr id="22" name="Rectangle 21"/>
          <p:cNvSpPr/>
          <p:nvPr/>
        </p:nvSpPr>
        <p:spPr>
          <a:xfrm>
            <a:off x="60960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Core</a:t>
            </a:r>
            <a:endParaRPr lang="en-US" dirty="0">
              <a:solidFill>
                <a:prstClr val="black"/>
              </a:solidFill>
              <a:latin typeface="+mj-lt"/>
            </a:endParaRPr>
          </a:p>
        </p:txBody>
      </p:sp>
      <p:sp>
        <p:nvSpPr>
          <p:cNvPr id="33" name="Rectangle 32"/>
          <p:cNvSpPr/>
          <p:nvPr/>
        </p:nvSpPr>
        <p:spPr>
          <a:xfrm>
            <a:off x="46482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Core</a:t>
            </a:r>
            <a:endParaRPr lang="en-US" dirty="0">
              <a:solidFill>
                <a:prstClr val="black"/>
              </a:solidFill>
              <a:latin typeface="+mj-lt"/>
            </a:endParaRPr>
          </a:p>
        </p:txBody>
      </p:sp>
      <p:sp>
        <p:nvSpPr>
          <p:cNvPr id="34" name="Rectangle 33"/>
          <p:cNvSpPr/>
          <p:nvPr/>
        </p:nvSpPr>
        <p:spPr>
          <a:xfrm>
            <a:off x="32004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Core</a:t>
            </a:r>
            <a:endParaRPr lang="en-US" dirty="0">
              <a:solidFill>
                <a:prstClr val="black"/>
              </a:solidFill>
              <a:latin typeface="+mj-lt"/>
            </a:endParaRPr>
          </a:p>
        </p:txBody>
      </p:sp>
      <p:sp>
        <p:nvSpPr>
          <p:cNvPr id="35" name="Rectangle 34"/>
          <p:cNvSpPr/>
          <p:nvPr/>
        </p:nvSpPr>
        <p:spPr>
          <a:xfrm>
            <a:off x="17526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black"/>
                </a:solidFill>
                <a:latin typeface="+mj-lt"/>
              </a:rPr>
              <a:t>Core</a:t>
            </a:r>
            <a:endParaRPr lang="en-US" dirty="0">
              <a:solidFill>
                <a:prstClr val="black"/>
              </a:solidFill>
              <a:latin typeface="+mj-lt"/>
            </a:endParaRPr>
          </a:p>
        </p:txBody>
      </p:sp>
      <p:sp>
        <p:nvSpPr>
          <p:cNvPr id="23" name="Flowchart: Direct Access Storage 22"/>
          <p:cNvSpPr/>
          <p:nvPr/>
        </p:nvSpPr>
        <p:spPr>
          <a:xfrm>
            <a:off x="20193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48" name="Rectangle 47"/>
          <p:cNvSpPr/>
          <p:nvPr/>
        </p:nvSpPr>
        <p:spPr>
          <a:xfrm>
            <a:off x="3370988" y="2362200"/>
            <a:ext cx="665567" cy="646331"/>
          </a:xfrm>
          <a:prstGeom prst="rect">
            <a:avLst/>
          </a:prstGeom>
        </p:spPr>
        <p:txBody>
          <a:bodyPr wrap="none">
            <a:spAutoFit/>
          </a:bodyPr>
          <a:lstStyle/>
          <a:p>
            <a:r>
              <a:rPr lang="en-US" dirty="0" smtClean="0">
                <a:latin typeface="+mj-lt"/>
              </a:rPr>
              <a:t>*****</a:t>
            </a:r>
            <a:br>
              <a:rPr lang="en-US" dirty="0" smtClean="0">
                <a:latin typeface="+mj-lt"/>
              </a:rPr>
            </a:br>
            <a:r>
              <a:rPr lang="en-US" dirty="0" smtClean="0">
                <a:latin typeface="+mj-lt"/>
              </a:rPr>
              <a:t>*****</a:t>
            </a:r>
            <a:endParaRPr lang="en-US" b="1" dirty="0">
              <a:latin typeface="+mj-lt"/>
            </a:endParaRPr>
          </a:p>
        </p:txBody>
      </p:sp>
      <p:sp>
        <p:nvSpPr>
          <p:cNvPr id="49" name="Flowchart: Direct Access Storage 48"/>
          <p:cNvSpPr/>
          <p:nvPr/>
        </p:nvSpPr>
        <p:spPr>
          <a:xfrm>
            <a:off x="3467099"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50" name="Rectangle 49"/>
          <p:cNvSpPr/>
          <p:nvPr/>
        </p:nvSpPr>
        <p:spPr>
          <a:xfrm>
            <a:off x="4818789" y="2362200"/>
            <a:ext cx="665567" cy="646331"/>
          </a:xfrm>
          <a:prstGeom prst="rect">
            <a:avLst/>
          </a:prstGeom>
        </p:spPr>
        <p:txBody>
          <a:bodyPr wrap="none">
            <a:spAutoFit/>
          </a:bodyPr>
          <a:lstStyle/>
          <a:p>
            <a:r>
              <a:rPr lang="en-US" dirty="0" smtClean="0">
                <a:latin typeface="+mj-lt"/>
              </a:rPr>
              <a:t>*****</a:t>
            </a:r>
            <a:br>
              <a:rPr lang="en-US" dirty="0" smtClean="0">
                <a:latin typeface="+mj-lt"/>
              </a:rPr>
            </a:br>
            <a:r>
              <a:rPr lang="en-US" dirty="0" smtClean="0">
                <a:latin typeface="+mj-lt"/>
              </a:rPr>
              <a:t>*****</a:t>
            </a:r>
            <a:endParaRPr lang="en-US" b="1" dirty="0">
              <a:latin typeface="+mj-lt"/>
            </a:endParaRPr>
          </a:p>
        </p:txBody>
      </p:sp>
      <p:sp>
        <p:nvSpPr>
          <p:cNvPr id="51" name="Flowchart: Direct Access Storage 50"/>
          <p:cNvSpPr/>
          <p:nvPr/>
        </p:nvSpPr>
        <p:spPr>
          <a:xfrm>
            <a:off x="49149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
        <p:nvSpPr>
          <p:cNvPr id="52" name="Rectangle 51"/>
          <p:cNvSpPr/>
          <p:nvPr/>
        </p:nvSpPr>
        <p:spPr>
          <a:xfrm>
            <a:off x="6266589" y="2362200"/>
            <a:ext cx="665567" cy="646331"/>
          </a:xfrm>
          <a:prstGeom prst="rect">
            <a:avLst/>
          </a:prstGeom>
        </p:spPr>
        <p:txBody>
          <a:bodyPr wrap="none">
            <a:spAutoFit/>
          </a:bodyPr>
          <a:lstStyle/>
          <a:p>
            <a:r>
              <a:rPr lang="en-US" dirty="0" smtClean="0">
                <a:latin typeface="+mj-lt"/>
              </a:rPr>
              <a:t>*****</a:t>
            </a:r>
            <a:br>
              <a:rPr lang="en-US" dirty="0" smtClean="0">
                <a:latin typeface="+mj-lt"/>
              </a:rPr>
            </a:br>
            <a:r>
              <a:rPr lang="en-US" dirty="0" smtClean="0">
                <a:latin typeface="+mj-lt"/>
              </a:rPr>
              <a:t>*****</a:t>
            </a:r>
            <a:endParaRPr lang="en-US" b="1" dirty="0">
              <a:latin typeface="+mj-lt"/>
            </a:endParaRPr>
          </a:p>
        </p:txBody>
      </p:sp>
      <p:sp>
        <p:nvSpPr>
          <p:cNvPr id="53" name="Flowchart: Direct Access Storage 52"/>
          <p:cNvSpPr/>
          <p:nvPr/>
        </p:nvSpPr>
        <p:spPr>
          <a:xfrm>
            <a:off x="63627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j-lt"/>
            </a:endParaRPr>
          </a:p>
        </p:txBody>
      </p:sp>
    </p:spTree>
    <p:extLst>
      <p:ext uri="{BB962C8B-B14F-4D97-AF65-F5344CB8AC3E}">
        <p14:creationId xmlns:p14="http://schemas.microsoft.com/office/powerpoint/2010/main" val="5462577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flipH="1">
            <a:off x="3953536" y="1931123"/>
            <a:ext cx="847910" cy="537443"/>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 name="Explosion 1 1"/>
          <p:cNvSpPr/>
          <p:nvPr/>
        </p:nvSpPr>
        <p:spPr>
          <a:xfrm>
            <a:off x="3494642" y="2210217"/>
            <a:ext cx="560392" cy="375167"/>
          </a:xfrm>
          <a:prstGeom prst="irregularSeal1">
            <a:avLst/>
          </a:prstGeom>
          <a:solidFill>
            <a:srgbClr val="FFFF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3" name="Rectangle 32"/>
          <p:cNvSpPr/>
          <p:nvPr/>
        </p:nvSpPr>
        <p:spPr>
          <a:xfrm>
            <a:off x="3733800" y="3962400"/>
            <a:ext cx="11430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CPU Core</a:t>
            </a:r>
            <a:endParaRPr lang="en-US" dirty="0">
              <a:solidFill>
                <a:srgbClr val="000000"/>
              </a:solidFill>
            </a:endParaRPr>
          </a:p>
        </p:txBody>
      </p:sp>
      <p:sp>
        <p:nvSpPr>
          <p:cNvPr id="50" name="Rectangle 49"/>
          <p:cNvSpPr/>
          <p:nvPr/>
        </p:nvSpPr>
        <p:spPr>
          <a:xfrm>
            <a:off x="3647042" y="2437379"/>
            <a:ext cx="300082" cy="369332"/>
          </a:xfrm>
          <a:prstGeom prst="rect">
            <a:avLst/>
          </a:prstGeom>
        </p:spPr>
        <p:txBody>
          <a:bodyPr wrap="none">
            <a:spAutoFit/>
          </a:bodyPr>
          <a:lstStyle/>
          <a:p>
            <a:r>
              <a:rPr lang="en-US" b="1" dirty="0" smtClean="0">
                <a:solidFill>
                  <a:srgbClr val="000000"/>
                </a:solidFill>
              </a:rPr>
              <a:t>*</a:t>
            </a:r>
            <a:endParaRPr lang="en-US" b="1" dirty="0">
              <a:solidFill>
                <a:srgbClr val="000000"/>
              </a:solidFill>
            </a:endParaRPr>
          </a:p>
        </p:txBody>
      </p:sp>
      <p:sp>
        <p:nvSpPr>
          <p:cNvPr id="51" name="Flowchart: Direct Access Storage 50"/>
          <p:cNvSpPr/>
          <p:nvPr/>
        </p:nvSpPr>
        <p:spPr>
          <a:xfrm>
            <a:off x="4000500" y="3213340"/>
            <a:ext cx="609600" cy="381000"/>
          </a:xfrm>
          <a:prstGeom prst="flowChartMagneticDrum">
            <a:avLst/>
          </a:prstGeom>
          <a:solidFill>
            <a:schemeClr val="accent1">
              <a:lumMod val="40000"/>
              <a:lumOff val="6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0" name="Rectangle 29"/>
          <p:cNvSpPr/>
          <p:nvPr/>
        </p:nvSpPr>
        <p:spPr>
          <a:xfrm>
            <a:off x="4723552" y="1720392"/>
            <a:ext cx="300082" cy="369332"/>
          </a:xfrm>
          <a:prstGeom prst="rect">
            <a:avLst/>
          </a:prstGeom>
        </p:spPr>
        <p:txBody>
          <a:bodyPr wrap="none">
            <a:spAutoFit/>
          </a:bodyPr>
          <a:lstStyle/>
          <a:p>
            <a:r>
              <a:rPr lang="en-US" b="1" dirty="0" smtClean="0">
                <a:solidFill>
                  <a:srgbClr val="000000"/>
                </a:solidFill>
              </a:rPr>
              <a:t>*</a:t>
            </a:r>
            <a:endParaRPr lang="en-US" b="1" dirty="0">
              <a:solidFill>
                <a:srgbClr val="000000"/>
              </a:solidFill>
            </a:endParaRPr>
          </a:p>
        </p:txBody>
      </p:sp>
      <p:sp>
        <p:nvSpPr>
          <p:cNvPr id="36" name="Rectangle 35"/>
          <p:cNvSpPr/>
          <p:nvPr/>
        </p:nvSpPr>
        <p:spPr>
          <a:xfrm>
            <a:off x="3694849" y="1491076"/>
            <a:ext cx="180795" cy="947741"/>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7" name="Rectangle 36"/>
          <p:cNvSpPr/>
          <p:nvPr/>
        </p:nvSpPr>
        <p:spPr>
          <a:xfrm>
            <a:off x="4801448" y="1491076"/>
            <a:ext cx="150707" cy="229317"/>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4" name="TextBox 13"/>
          <p:cNvSpPr txBox="1"/>
          <p:nvPr/>
        </p:nvSpPr>
        <p:spPr>
          <a:xfrm>
            <a:off x="228600" y="6248401"/>
            <a:ext cx="8610600" cy="461665"/>
          </a:xfrm>
          <a:prstGeom prst="rect">
            <a:avLst/>
          </a:prstGeom>
          <a:noFill/>
        </p:spPr>
        <p:txBody>
          <a:bodyPr wrap="square" rtlCol="0">
            <a:spAutoFit/>
          </a:bodyPr>
          <a:lstStyle/>
          <a:p>
            <a:r>
              <a:rPr lang="en-US" sz="2400" dirty="0" smtClean="0">
                <a:solidFill>
                  <a:srgbClr val="000000"/>
                </a:solidFill>
              </a:rPr>
              <a:t>Why -&gt; supervision</a:t>
            </a:r>
            <a:endParaRPr lang="en-US" sz="2400" dirty="0">
              <a:solidFill>
                <a:srgbClr val="000000"/>
              </a:solidFill>
            </a:endParaRPr>
          </a:p>
        </p:txBody>
      </p:sp>
      <p:sp>
        <p:nvSpPr>
          <p:cNvPr id="15" name="Rectangle 14"/>
          <p:cNvSpPr/>
          <p:nvPr/>
        </p:nvSpPr>
        <p:spPr>
          <a:xfrm>
            <a:off x="3694849" y="2362616"/>
            <a:ext cx="180795" cy="74763"/>
          </a:xfrm>
          <a:prstGeom prst="rect">
            <a:avLst/>
          </a:prstGeom>
          <a:pattFill prst="ltHorz">
            <a:fgClr>
              <a:schemeClr val="tx1">
                <a:lumMod val="65000"/>
                <a:lumOff val="35000"/>
              </a:schemeClr>
            </a:fgClr>
            <a:bgClr>
              <a:srgbClr val="FF0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24" name="Rectangle 23"/>
          <p:cNvSpPr/>
          <p:nvPr/>
        </p:nvSpPr>
        <p:spPr>
          <a:xfrm>
            <a:off x="3713897" y="1551150"/>
            <a:ext cx="180795" cy="898919"/>
          </a:xfrm>
          <a:prstGeom prst="rect">
            <a:avLst/>
          </a:prstGeom>
          <a:pattFill prst="ltHorz">
            <a:fgClr>
              <a:schemeClr val="tx1">
                <a:lumMod val="65000"/>
                <a:lumOff val="3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cxnSp>
        <p:nvCxnSpPr>
          <p:cNvPr id="21" name="Straight Arrow Connector 20"/>
          <p:cNvCxnSpPr/>
          <p:nvPr/>
        </p:nvCxnSpPr>
        <p:spPr>
          <a:xfrm flipV="1">
            <a:off x="3933059" y="1849968"/>
            <a:ext cx="878342" cy="489025"/>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393334" y="1117724"/>
            <a:ext cx="1053894" cy="338554"/>
          </a:xfrm>
          <a:prstGeom prst="rect">
            <a:avLst/>
          </a:prstGeom>
          <a:noFill/>
        </p:spPr>
        <p:txBody>
          <a:bodyPr wrap="none" rtlCol="0">
            <a:spAutoFit/>
          </a:bodyPr>
          <a:lstStyle/>
          <a:p>
            <a:r>
              <a:rPr lang="en-US" sz="1600" dirty="0">
                <a:solidFill>
                  <a:srgbClr val="000000"/>
                </a:solidFill>
              </a:rPr>
              <a:t>s</a:t>
            </a:r>
            <a:r>
              <a:rPr lang="en-US" sz="1600" dirty="0" smtClean="0">
                <a:solidFill>
                  <a:srgbClr val="000000"/>
                </a:solidFill>
              </a:rPr>
              <a:t>upervisor</a:t>
            </a:r>
            <a:endParaRPr lang="en-US" sz="1600" dirty="0">
              <a:solidFill>
                <a:srgbClr val="000000"/>
              </a:solidFill>
            </a:endParaRPr>
          </a:p>
        </p:txBody>
      </p:sp>
      <p:sp>
        <p:nvSpPr>
          <p:cNvPr id="20" name="TextBox 19"/>
          <p:cNvSpPr txBox="1"/>
          <p:nvPr/>
        </p:nvSpPr>
        <p:spPr>
          <a:xfrm>
            <a:off x="3373693" y="1117724"/>
            <a:ext cx="777977" cy="338554"/>
          </a:xfrm>
          <a:prstGeom prst="rect">
            <a:avLst/>
          </a:prstGeom>
          <a:noFill/>
        </p:spPr>
        <p:txBody>
          <a:bodyPr wrap="none" rtlCol="0">
            <a:spAutoFit/>
          </a:bodyPr>
          <a:lstStyle/>
          <a:p>
            <a:r>
              <a:rPr lang="en-US" sz="1600" dirty="0" smtClean="0">
                <a:solidFill>
                  <a:srgbClr val="000000"/>
                </a:solidFill>
              </a:rPr>
              <a:t>worker</a:t>
            </a:r>
            <a:endParaRPr lang="en-US" sz="1600" dirty="0">
              <a:solidFill>
                <a:srgbClr val="000000"/>
              </a:solidFill>
            </a:endParaRPr>
          </a:p>
        </p:txBody>
      </p:sp>
    </p:spTree>
    <p:extLst>
      <p:ext uri="{BB962C8B-B14F-4D97-AF65-F5344CB8AC3E}">
        <p14:creationId xmlns:p14="http://schemas.microsoft.com/office/powerpoint/2010/main" val="2613411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remove" grpId="0" nodeType="clickEffect">
                                  <p:stCondLst>
                                    <p:cond delay="0"/>
                                  </p:stCondLst>
                                  <p:childTnLst>
                                    <p:animRot by="21600000">
                                      <p:cBhvr>
                                        <p:cTn id="6" dur="2000" fill="hold"/>
                                        <p:tgtEl>
                                          <p:spTgt spid="50"/>
                                        </p:tgtEl>
                                        <p:attrNameLst>
                                          <p:attrName>r</p:attrName>
                                        </p:attrNameLst>
                                      </p:cBhvr>
                                    </p:animRot>
                                  </p:childTnLst>
                                </p:cTn>
                              </p:par>
                              <p:par>
                                <p:cTn id="7" presetID="1" presetClass="entr" presetSubtype="0" fill="hold" grpId="0" nodeType="withEffect">
                                  <p:stCondLst>
                                    <p:cond delay="1750"/>
                                  </p:stCondLst>
                                  <p:childTnLst>
                                    <p:set>
                                      <p:cBhvr>
                                        <p:cTn id="8" dur="1" fill="hold">
                                          <p:stCondLst>
                                            <p:cond delay="0"/>
                                          </p:stCondLst>
                                        </p:cTn>
                                        <p:tgtEl>
                                          <p:spTgt spid="15"/>
                                        </p:tgtEl>
                                        <p:attrNameLst>
                                          <p:attrName>style.visibility</p:attrName>
                                        </p:attrNameLst>
                                      </p:cBhvr>
                                      <p:to>
                                        <p:strVal val="visible"/>
                                      </p:to>
                                    </p:set>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2000"/>
                            </p:stCondLst>
                            <p:childTnLst>
                              <p:par>
                                <p:cTn id="13" presetID="8" presetClass="emph" presetSubtype="0" fill="hold" grpId="0" nodeType="afterEffect">
                                  <p:stCondLst>
                                    <p:cond delay="0"/>
                                  </p:stCondLst>
                                  <p:childTnLst>
                                    <p:animRot by="21600000">
                                      <p:cBhvr>
                                        <p:cTn id="14" dur="2000" fill="hold"/>
                                        <p:tgtEl>
                                          <p:spTgt spid="30"/>
                                        </p:tgtEl>
                                        <p:attrNameLst>
                                          <p:attrName>r</p:attrName>
                                        </p:attrNameLst>
                                      </p:cBhvr>
                                    </p:animRo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53" presetClass="exit" presetSubtype="32" fill="hold" grpId="1" nodeType="withEffect">
                                  <p:stCondLst>
                                    <p:cond delay="0"/>
                                  </p:stCondLst>
                                  <p:childTnLst>
                                    <p:anim calcmode="lin" valueType="num">
                                      <p:cBhvr>
                                        <p:cTn id="18" dur="500"/>
                                        <p:tgtEl>
                                          <p:spTgt spid="15"/>
                                        </p:tgtEl>
                                        <p:attrNameLst>
                                          <p:attrName>ppt_w</p:attrName>
                                        </p:attrNameLst>
                                      </p:cBhvr>
                                      <p:tavLst>
                                        <p:tav tm="0">
                                          <p:val>
                                            <p:strVal val="ppt_w"/>
                                          </p:val>
                                        </p:tav>
                                        <p:tav tm="100000">
                                          <p:val>
                                            <p:fltVal val="0"/>
                                          </p:val>
                                        </p:tav>
                                      </p:tavLst>
                                    </p:anim>
                                    <p:anim calcmode="lin" valueType="num">
                                      <p:cBhvr>
                                        <p:cTn id="19" dur="500"/>
                                        <p:tgtEl>
                                          <p:spTgt spid="15"/>
                                        </p:tgtEl>
                                        <p:attrNameLst>
                                          <p:attrName>ppt_h</p:attrName>
                                        </p:attrNameLst>
                                      </p:cBhvr>
                                      <p:tavLst>
                                        <p:tav tm="0">
                                          <p:val>
                                            <p:strVal val="ppt_h"/>
                                          </p:val>
                                        </p:tav>
                                        <p:tav tm="100000">
                                          <p:val>
                                            <p:fltVal val="0"/>
                                          </p:val>
                                        </p:tav>
                                      </p:tavLst>
                                    </p:anim>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2"/>
                                        </p:tgtEl>
                                        <p:attrNameLst>
                                          <p:attrName>ppt_w</p:attrName>
                                        </p:attrNameLst>
                                      </p:cBhvr>
                                      <p:tavLst>
                                        <p:tav tm="0">
                                          <p:val>
                                            <p:strVal val="ppt_w"/>
                                          </p:val>
                                        </p:tav>
                                        <p:tav tm="100000">
                                          <p:val>
                                            <p:fltVal val="0"/>
                                          </p:val>
                                        </p:tav>
                                      </p:tavLst>
                                    </p:anim>
                                    <p:anim calcmode="lin" valueType="num">
                                      <p:cBhvr>
                                        <p:cTn id="24" dur="500"/>
                                        <p:tgtEl>
                                          <p:spTgt spid="2"/>
                                        </p:tgtEl>
                                        <p:attrNameLst>
                                          <p:attrName>ppt_h</p:attrName>
                                        </p:attrNameLst>
                                      </p:cBhvr>
                                      <p:tavLst>
                                        <p:tav tm="0">
                                          <p:val>
                                            <p:strVal val="ppt_h"/>
                                          </p:val>
                                        </p:tav>
                                        <p:tav tm="100000">
                                          <p:val>
                                            <p:fltVal val="0"/>
                                          </p:val>
                                        </p:tav>
                                      </p:tavLst>
                                    </p:anim>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53" presetClass="exit" presetSubtype="32" fill="hold" grpId="0" nodeType="withEffect">
                                  <p:stCondLst>
                                    <p:cond delay="0"/>
                                  </p:stCondLst>
                                  <p:childTnLst>
                                    <p:anim calcmode="lin" valueType="num">
                                      <p:cBhvr>
                                        <p:cTn id="28" dur="500"/>
                                        <p:tgtEl>
                                          <p:spTgt spid="36"/>
                                        </p:tgtEl>
                                        <p:attrNameLst>
                                          <p:attrName>ppt_w</p:attrName>
                                        </p:attrNameLst>
                                      </p:cBhvr>
                                      <p:tavLst>
                                        <p:tav tm="0">
                                          <p:val>
                                            <p:strVal val="ppt_w"/>
                                          </p:val>
                                        </p:tav>
                                        <p:tav tm="100000">
                                          <p:val>
                                            <p:fltVal val="0"/>
                                          </p:val>
                                        </p:tav>
                                      </p:tavLst>
                                    </p:anim>
                                    <p:anim calcmode="lin" valueType="num">
                                      <p:cBhvr>
                                        <p:cTn id="29" dur="500"/>
                                        <p:tgtEl>
                                          <p:spTgt spid="36"/>
                                        </p:tgtEl>
                                        <p:attrNameLst>
                                          <p:attrName>ppt_h</p:attrName>
                                        </p:attrNameLst>
                                      </p:cBhvr>
                                      <p:tavLst>
                                        <p:tav tm="0">
                                          <p:val>
                                            <p:strVal val="ppt_h"/>
                                          </p:val>
                                        </p:tav>
                                        <p:tav tm="100000">
                                          <p:val>
                                            <p:fltVal val="0"/>
                                          </p:val>
                                        </p:tav>
                                      </p:tavLst>
                                    </p:anim>
                                    <p:animEffect transition="out" filter="fade">
                                      <p:cBhvr>
                                        <p:cTn id="30" dur="500"/>
                                        <p:tgtEl>
                                          <p:spTgt spid="36"/>
                                        </p:tgtEl>
                                      </p:cBhvr>
                                    </p:animEffect>
                                    <p:set>
                                      <p:cBhvr>
                                        <p:cTn id="31" dur="1" fill="hold">
                                          <p:stCondLst>
                                            <p:cond delay="499"/>
                                          </p:stCondLst>
                                        </p:cTn>
                                        <p:tgtEl>
                                          <p:spTgt spid="36"/>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0"/>
                                        </p:tgtEl>
                                      </p:cBhvr>
                                    </p:animEffect>
                                    <p:set>
                                      <p:cBhvr>
                                        <p:cTn id="36" dur="1" fill="hold">
                                          <p:stCondLst>
                                            <p:cond delay="499"/>
                                          </p:stCondLst>
                                        </p:cTn>
                                        <p:tgtEl>
                                          <p:spTgt spid="50"/>
                                        </p:tgtEl>
                                        <p:attrNameLst>
                                          <p:attrName>style.visibility</p:attrName>
                                        </p:attrNameLst>
                                      </p:cBhvr>
                                      <p:to>
                                        <p:strVal val="hidden"/>
                                      </p:to>
                                    </p:set>
                                  </p:childTnLst>
                                </p:cTn>
                              </p:par>
                              <p:par>
                                <p:cTn id="37" presetID="53" presetClass="entr" presetSubtype="16" fill="hold" grpId="0" nodeType="withEffect">
                                  <p:stCondLst>
                                    <p:cond delay="50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childTnLst>
                          </p:cTn>
                        </p:par>
                        <p:par>
                          <p:cTn id="42" fill="hold">
                            <p:stCondLst>
                              <p:cond delay="4000"/>
                            </p:stCondLst>
                            <p:childTnLst>
                              <p:par>
                                <p:cTn id="43" presetID="1" presetClass="entr" presetSubtype="0" fill="hold" grpId="2" nodeType="after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par>
                          <p:cTn id="45" fill="hold">
                            <p:stCondLst>
                              <p:cond delay="4000"/>
                            </p:stCondLst>
                            <p:childTnLst>
                              <p:par>
                                <p:cTn id="46" presetID="8" presetClass="emph" presetSubtype="0" fill="hold" grpId="3" nodeType="afterEffect">
                                  <p:stCondLst>
                                    <p:cond delay="0"/>
                                  </p:stCondLst>
                                  <p:childTnLst>
                                    <p:animRot by="21600000">
                                      <p:cBhvr>
                                        <p:cTn id="47" dur="2000" fill="hold"/>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0" grpId="0"/>
      <p:bldP spid="50" grpId="1"/>
      <p:bldP spid="50" grpId="2"/>
      <p:bldP spid="50" grpId="3"/>
      <p:bldP spid="30" grpId="0"/>
      <p:bldP spid="36" grpId="0" animBg="1"/>
      <p:bldP spid="15" grpId="0" animBg="1"/>
      <p:bldP spid="15" grpId="1"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050" y="39079"/>
            <a:ext cx="6591300" cy="523220"/>
          </a:xfrm>
          <a:prstGeom prst="rect">
            <a:avLst/>
          </a:prstGeom>
          <a:noFill/>
        </p:spPr>
        <p:txBody>
          <a:bodyPr wrap="square" rtlCol="0">
            <a:spAutoFit/>
          </a:bodyPr>
          <a:lstStyle/>
          <a:p>
            <a:r>
              <a:rPr lang="en-US" sz="2800" b="1" dirty="0" smtClean="0">
                <a:solidFill>
                  <a:prstClr val="black"/>
                </a:solidFill>
              </a:rPr>
              <a:t>Distribution: built-in from the start</a:t>
            </a:r>
            <a:endParaRPr lang="en-US" sz="2800" b="1" dirty="0">
              <a:solidFill>
                <a:prstClr val="black"/>
              </a:solidFill>
            </a:endParaRPr>
          </a:p>
        </p:txBody>
      </p:sp>
    </p:spTree>
    <p:extLst>
      <p:ext uri="{BB962C8B-B14F-4D97-AF65-F5344CB8AC3E}">
        <p14:creationId xmlns:p14="http://schemas.microsoft.com/office/powerpoint/2010/main" val="1603501849"/>
      </p:ext>
    </p:extLst>
  </p:cSld>
  <p:clrMapOvr>
    <a:masterClrMapping/>
  </p:clrMapOvr>
  <mc:AlternateContent xmlns:mc="http://schemas.openxmlformats.org/markup-compatibility/2006" xmlns:p14="http://schemas.microsoft.com/office/powerpoint/2010/main">
    <mc:Choice Requires="p14">
      <p:transition spd="slow" p14:dur="2000" advTm="618159"/>
    </mc:Choice>
    <mc:Fallback xmlns="">
      <p:transition spd="slow" advTm="618159"/>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solidFill>
            <a:schemeClr val="tx1"/>
          </a:solidFill>
          <a:ln>
            <a:noFill/>
          </a:ln>
          <a:effectLs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1" y="438138"/>
            <a:ext cx="97140" cy="160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1" y="5519738"/>
            <a:ext cx="1040123"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63804" y="581029"/>
            <a:ext cx="155584" cy="257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33051" y="755197"/>
            <a:ext cx="188515" cy="31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1406" y="945698"/>
            <a:ext cx="238729" cy="39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20707" y="1143001"/>
            <a:ext cx="290699" cy="480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02700" y="1447802"/>
            <a:ext cx="414897" cy="68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2" y="1981200"/>
            <a:ext cx="55319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2451" y="3200401"/>
            <a:ext cx="78369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39050" y="39079"/>
            <a:ext cx="6591300" cy="523220"/>
          </a:xfrm>
          <a:prstGeom prst="rect">
            <a:avLst/>
          </a:prstGeom>
          <a:noFill/>
        </p:spPr>
        <p:txBody>
          <a:bodyPr wrap="square" rtlCol="0">
            <a:spAutoFit/>
          </a:bodyPr>
          <a:lstStyle/>
          <a:p>
            <a:r>
              <a:rPr lang="en-US" sz="2800" b="1" dirty="0" smtClean="0">
                <a:solidFill>
                  <a:prstClr val="black"/>
                </a:solidFill>
              </a:rPr>
              <a:t>Distribution: built-in from the start</a:t>
            </a:r>
            <a:endParaRPr lang="en-US" sz="2800" b="1" dirty="0">
              <a:solidFill>
                <a:prstClr val="black"/>
              </a:solidFill>
            </a:endParaRPr>
          </a:p>
        </p:txBody>
      </p:sp>
      <p:pic>
        <p:nvPicPr>
          <p:cNvPr id="2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95244" y="500745"/>
            <a:ext cx="126362" cy="208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57698" y="108907"/>
            <a:ext cx="45719" cy="75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24802" y="199773"/>
            <a:ext cx="63541" cy="10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1714" y="252285"/>
            <a:ext cx="77871" cy="12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7920477"/>
      </p:ext>
    </p:extLst>
  </p:cSld>
  <p:clrMapOvr>
    <a:masterClrMapping/>
  </p:clrMapOvr>
  <mc:AlternateContent xmlns:mc="http://schemas.openxmlformats.org/markup-compatibility/2006" xmlns:p14="http://schemas.microsoft.com/office/powerpoint/2010/main">
    <mc:Choice Requires="p14">
      <p:transition spd="slow" p14:dur="2000" advTm="618159"/>
    </mc:Choice>
    <mc:Fallback xmlns="">
      <p:transition spd="slow" advTm="618159"/>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6874" y="2667000"/>
            <a:ext cx="558800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nvPr>
        </p:nvGraphicFramePr>
        <p:xfrm>
          <a:off x="271781" y="228601"/>
          <a:ext cx="4528820" cy="2971803"/>
        </p:xfrm>
        <a:graphic>
          <a:graphicData uri="http://schemas.openxmlformats.org/drawingml/2006/table">
            <a:tbl>
              <a:tblPr>
                <a:tableStyleId>{EB344D84-9AFB-497E-A393-DC336BA19D2E}</a:tableStyleId>
              </a:tblPr>
              <a:tblGrid>
                <a:gridCol w="621604"/>
                <a:gridCol w="1443005"/>
                <a:gridCol w="2464211"/>
              </a:tblGrid>
              <a:tr h="379171">
                <a:tc>
                  <a:txBody>
                    <a:bodyPr/>
                    <a:lstStyle/>
                    <a:p>
                      <a:pPr algn="ctr" fontAlgn="b"/>
                      <a:r>
                        <a:rPr lang="en-US" sz="1500" u="none" strike="noStrike" dirty="0">
                          <a:effectLst/>
                        </a:rPr>
                        <a:t>Nines</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Uptime</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Annual Downtime</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dirty="0">
                          <a:effectLst/>
                        </a:rPr>
                        <a:t>9</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99.9999999%</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a:effectLst/>
                        </a:rPr>
                        <a:t>30 milliseconds</a:t>
                      </a:r>
                      <a:endParaRPr lang="en-US" sz="1500" b="1" i="0" u="none" strike="noStrike">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8</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99.9999990%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300 milliseconds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7</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99.9999900%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3 </a:t>
                      </a:r>
                      <a:r>
                        <a:rPr lang="en-US" sz="1500" u="none" strike="noStrike" dirty="0" smtClean="0">
                          <a:effectLst/>
                        </a:rPr>
                        <a:t>seconds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6</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99.9999000%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a:effectLst/>
                        </a:rPr>
                        <a:t>32 seconds</a:t>
                      </a:r>
                      <a:endParaRPr lang="en-US" sz="1500" b="1" i="0" u="none" strike="noStrike">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5</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a:effectLst/>
                        </a:rPr>
                        <a:t>99.9990000%</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 5 minutes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4</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a:effectLst/>
                        </a:rPr>
                        <a:t>99.9900000%</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 53 minutes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3</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a:effectLst/>
                        </a:rPr>
                        <a:t>99.9000000%</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 8 hours, 46 minutes</a:t>
                      </a:r>
                      <a:endParaRPr lang="en-US" sz="1500" b="1" i="0" u="none" strike="noStrike" dirty="0">
                        <a:solidFill>
                          <a:srgbClr val="000000"/>
                        </a:solidFill>
                        <a:effectLst/>
                        <a:latin typeface="Calibri"/>
                      </a:endParaRPr>
                    </a:p>
                  </a:txBody>
                  <a:tcPr marL="9525" marR="9525" marT="9525" marB="0" anchor="ctr"/>
                </a:tc>
              </a:tr>
              <a:tr h="324079">
                <a:tc>
                  <a:txBody>
                    <a:bodyPr/>
                    <a:lstStyle/>
                    <a:p>
                      <a:pPr algn="ctr" fontAlgn="b"/>
                      <a:r>
                        <a:rPr lang="en-US" sz="1500" u="none" strike="noStrike">
                          <a:effectLst/>
                        </a:rPr>
                        <a:t>2</a:t>
                      </a:r>
                      <a:endParaRPr lang="en-US" sz="1500" b="1" i="0" u="none" strike="noStrike">
                        <a:solidFill>
                          <a:srgbClr val="000000"/>
                        </a:solidFill>
                        <a:effectLst/>
                        <a:latin typeface="Calibri"/>
                      </a:endParaRPr>
                    </a:p>
                  </a:txBody>
                  <a:tcPr marL="9525" marR="9525" marT="9525" marB="0" anchor="ctr"/>
                </a:tc>
                <a:tc>
                  <a:txBody>
                    <a:bodyPr/>
                    <a:lstStyle/>
                    <a:p>
                      <a:pPr algn="ctr" fontAlgn="b"/>
                      <a:r>
                        <a:rPr lang="en-US" sz="1500" u="none" strike="noStrike" dirty="0">
                          <a:effectLst/>
                        </a:rPr>
                        <a:t>99.0000000%</a:t>
                      </a:r>
                      <a:endParaRPr lang="en-US" sz="1500" b="1" i="0" u="none" strike="noStrike" dirty="0">
                        <a:solidFill>
                          <a:srgbClr val="000000"/>
                        </a:solidFill>
                        <a:effectLst/>
                        <a:latin typeface="Calibri"/>
                      </a:endParaRPr>
                    </a:p>
                  </a:txBody>
                  <a:tcPr marL="9525" marR="9525" marT="9525" marB="0" anchor="ctr"/>
                </a:tc>
                <a:tc>
                  <a:txBody>
                    <a:bodyPr/>
                    <a:lstStyle/>
                    <a:p>
                      <a:pPr algn="ctr" fontAlgn="b"/>
                      <a:r>
                        <a:rPr lang="en-US" sz="1500" u="none" strike="noStrike" dirty="0">
                          <a:effectLst/>
                        </a:rPr>
                        <a:t> 3 days, 15 hours, 36 minutes</a:t>
                      </a:r>
                      <a:endParaRPr lang="en-US" sz="1500" b="1" i="0" u="none" strike="noStrike" dirty="0">
                        <a:solidFill>
                          <a:srgbClr val="000000"/>
                        </a:solidFill>
                        <a:effectLst/>
                        <a:latin typeface="Calibri"/>
                      </a:endParaRPr>
                    </a:p>
                  </a:txBody>
                  <a:tcPr marL="9525" marR="9525" marT="9525" marB="0" anchor="ctr"/>
                </a:tc>
              </a:tr>
            </a:tbl>
          </a:graphicData>
        </a:graphic>
      </p:graphicFrame>
      <p:cxnSp>
        <p:nvCxnSpPr>
          <p:cNvPr id="4" name="Straight Arrow Connector 3"/>
          <p:cNvCxnSpPr/>
          <p:nvPr/>
        </p:nvCxnSpPr>
        <p:spPr>
          <a:xfrm flipH="1">
            <a:off x="697865" y="457201"/>
            <a:ext cx="506730" cy="2921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4255599" y="3244335"/>
            <a:ext cx="586594" cy="369332"/>
          </a:xfrm>
          <a:prstGeom prst="rect">
            <a:avLst/>
          </a:prstGeom>
        </p:spPr>
        <p:txBody>
          <a:bodyPr wrap="none">
            <a:spAutoFit/>
          </a:bodyPr>
          <a:lstStyle/>
          <a:p>
            <a:r>
              <a:rPr lang="en-US" dirty="0">
                <a:solidFill>
                  <a:prstClr val="black"/>
                </a:solidFill>
              </a:rPr>
              <a:t>Safe </a:t>
            </a:r>
          </a:p>
        </p:txBody>
      </p:sp>
      <p:grpSp>
        <p:nvGrpSpPr>
          <p:cNvPr id="19" name="Group 18"/>
          <p:cNvGrpSpPr/>
          <p:nvPr/>
        </p:nvGrpSpPr>
        <p:grpSpPr>
          <a:xfrm>
            <a:off x="386080" y="3525679"/>
            <a:ext cx="4414520" cy="3200261"/>
            <a:chOff x="386080" y="3525678"/>
            <a:chExt cx="4414520" cy="3200261"/>
          </a:xfrm>
        </p:grpSpPr>
        <p:sp>
          <p:nvSpPr>
            <p:cNvPr id="6" name="Rounded Rectangle 5"/>
            <p:cNvSpPr/>
            <p:nvPr/>
          </p:nvSpPr>
          <p:spPr>
            <a:xfrm>
              <a:off x="3532186" y="5257800"/>
              <a:ext cx="1268414"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Hot code loading</a:t>
              </a:r>
              <a:endParaRPr lang="en-US" dirty="0">
                <a:solidFill>
                  <a:prstClr val="black"/>
                </a:solidFill>
              </a:endParaRPr>
            </a:p>
          </p:txBody>
        </p:sp>
        <p:sp>
          <p:nvSpPr>
            <p:cNvPr id="8" name="Rounded Rectangle 7"/>
            <p:cNvSpPr/>
            <p:nvPr/>
          </p:nvSpPr>
          <p:spPr>
            <a:xfrm>
              <a:off x="386080" y="5257800"/>
              <a:ext cx="1393161"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Links and monitors</a:t>
              </a:r>
              <a:endParaRPr lang="en-US" dirty="0">
                <a:solidFill>
                  <a:prstClr val="black"/>
                </a:solidFill>
              </a:endParaRPr>
            </a:p>
          </p:txBody>
        </p:sp>
        <p:grpSp>
          <p:nvGrpSpPr>
            <p:cNvPr id="10" name="Group 9"/>
            <p:cNvGrpSpPr/>
            <p:nvPr/>
          </p:nvGrpSpPr>
          <p:grpSpPr>
            <a:xfrm>
              <a:off x="1371600" y="3525678"/>
              <a:ext cx="2209800" cy="1587499"/>
              <a:chOff x="5334000" y="603250"/>
              <a:chExt cx="3505200" cy="2371725"/>
            </a:xfrm>
          </p:grpSpPr>
          <p:cxnSp>
            <p:nvCxnSpPr>
              <p:cNvPr id="12" name="Straight Arrow Connector 11"/>
              <p:cNvCxnSpPr/>
              <p:nvPr/>
            </p:nvCxnSpPr>
            <p:spPr>
              <a:xfrm>
                <a:off x="7239000" y="1136650"/>
                <a:ext cx="609600" cy="80962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H="1">
                <a:off x="6477000" y="1136650"/>
                <a:ext cx="571500" cy="9120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6477000" y="603250"/>
                <a:ext cx="1371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Supervisor</a:t>
                </a:r>
                <a:endParaRPr lang="en-US" sz="1200" dirty="0">
                  <a:solidFill>
                    <a:prstClr val="white"/>
                  </a:solidFill>
                </a:endParaRPr>
              </a:p>
            </p:txBody>
          </p:sp>
          <p:sp>
            <p:nvSpPr>
              <p:cNvPr id="15" name="Oval 14"/>
              <p:cNvSpPr/>
              <p:nvPr/>
            </p:nvSpPr>
            <p:spPr>
              <a:xfrm>
                <a:off x="7315200" y="2060575"/>
                <a:ext cx="1524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Worker</a:t>
                </a:r>
                <a:endParaRPr lang="en-US" sz="1200" dirty="0">
                  <a:solidFill>
                    <a:prstClr val="white"/>
                  </a:solidFill>
                </a:endParaRPr>
              </a:p>
            </p:txBody>
          </p:sp>
          <p:sp>
            <p:nvSpPr>
              <p:cNvPr id="16" name="Oval 15"/>
              <p:cNvSpPr/>
              <p:nvPr/>
            </p:nvSpPr>
            <p:spPr>
              <a:xfrm>
                <a:off x="5334000" y="2060575"/>
                <a:ext cx="15240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Worker</a:t>
                </a:r>
                <a:endParaRPr lang="en-US" sz="1200" dirty="0">
                  <a:solidFill>
                    <a:prstClr val="white"/>
                  </a:solidFill>
                </a:endParaRPr>
              </a:p>
            </p:txBody>
          </p:sp>
        </p:grpSp>
        <p:sp>
          <p:nvSpPr>
            <p:cNvPr id="18" name="Rounded Rectangle 17"/>
            <p:cNvSpPr/>
            <p:nvPr/>
          </p:nvSpPr>
          <p:spPr>
            <a:xfrm>
              <a:off x="386080" y="6040139"/>
              <a:ext cx="4414520"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simple distribution, safe concurrency</a:t>
              </a:r>
              <a:endParaRPr lang="en-US" dirty="0">
                <a:solidFill>
                  <a:prstClr val="black"/>
                </a:solidFill>
              </a:endParaRPr>
            </a:p>
          </p:txBody>
        </p:sp>
        <p:sp>
          <p:nvSpPr>
            <p:cNvPr id="20" name="Rounded Rectangle 19"/>
            <p:cNvSpPr/>
            <p:nvPr/>
          </p:nvSpPr>
          <p:spPr>
            <a:xfrm>
              <a:off x="1903038" y="5257800"/>
              <a:ext cx="1525962" cy="6858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rPr>
                <a:t>No masters</a:t>
              </a:r>
              <a:endParaRPr lang="en-US" dirty="0">
                <a:solidFill>
                  <a:prstClr val="black"/>
                </a:solidFill>
              </a:endParaRPr>
            </a:p>
          </p:txBody>
        </p:sp>
      </p:grpSp>
    </p:spTree>
    <p:custDataLst>
      <p:tags r:id="rId1"/>
    </p:custDataLst>
    <p:extLst>
      <p:ext uri="{BB962C8B-B14F-4D97-AF65-F5344CB8AC3E}">
        <p14:creationId xmlns:p14="http://schemas.microsoft.com/office/powerpoint/2010/main" val="396558097"/>
      </p:ext>
    </p:extLst>
  </p:cSld>
  <p:clrMapOvr>
    <a:masterClrMapping/>
  </p:clrMapOvr>
  <mc:AlternateContent xmlns:mc="http://schemas.openxmlformats.org/markup-compatibility/2006" xmlns:p14="http://schemas.microsoft.com/office/powerpoint/2010/main">
    <mc:Choice Requires="p14">
      <p:transition spd="slow" p14:dur="2000" advTm="369020"/>
    </mc:Choice>
    <mc:Fallback xmlns="">
      <p:transition spd="slow" advTm="36902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4470" y="4351023"/>
            <a:ext cx="4075981" cy="646331"/>
          </a:xfrm>
          <a:prstGeom prst="rect">
            <a:avLst/>
          </a:prstGeom>
        </p:spPr>
        <p:txBody>
          <a:bodyPr wrap="square">
            <a:spAutoFit/>
          </a:bodyPr>
          <a:lstStyle/>
          <a:p>
            <a:pPr lvl="1" algn="r" fontAlgn="base"/>
            <a:r>
              <a:rPr lang="en-US" sz="3600" dirty="0" smtClean="0"/>
              <a:t>scaling out</a:t>
            </a:r>
          </a:p>
        </p:txBody>
      </p:sp>
      <p:sp>
        <p:nvSpPr>
          <p:cNvPr id="3" name="Rectangle 2"/>
          <p:cNvSpPr/>
          <p:nvPr/>
        </p:nvSpPr>
        <p:spPr>
          <a:xfrm>
            <a:off x="1368724" y="914400"/>
            <a:ext cx="629010" cy="45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a:p>
            <a:pPr algn="ctr"/>
            <a:r>
              <a:rPr lang="en-US" sz="2000" b="1" dirty="0">
                <a:solidFill>
                  <a:schemeClr val="tx1"/>
                </a:solidFill>
                <a:latin typeface="Courier New" panose="02070309020205020404" pitchFamily="49" charset="0"/>
                <a:cs typeface="Courier New" panose="02070309020205020404" pitchFamily="49" charset="0"/>
              </a:rPr>
              <a:t>$</a:t>
            </a:r>
          </a:p>
          <a:p>
            <a:pPr algn="ctr"/>
            <a:r>
              <a:rPr lang="en-US" sz="2000" b="1" dirty="0" smtClean="0">
                <a:solidFill>
                  <a:schemeClr val="tx1"/>
                </a:solidFill>
                <a:latin typeface="Courier New" panose="02070309020205020404" pitchFamily="49" charset="0"/>
                <a:cs typeface="Courier New" panose="02070309020205020404" pitchFamily="49" charset="0"/>
              </a:rPr>
              <a:t>$</a:t>
            </a:r>
          </a:p>
        </p:txBody>
      </p:sp>
      <p:sp>
        <p:nvSpPr>
          <p:cNvPr id="6" name="Rectangle 5"/>
          <p:cNvSpPr/>
          <p:nvPr/>
        </p:nvSpPr>
        <p:spPr>
          <a:xfrm>
            <a:off x="50996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7" name="Rectangle 6"/>
          <p:cNvSpPr/>
          <p:nvPr/>
        </p:nvSpPr>
        <p:spPr>
          <a:xfrm>
            <a:off x="5623525"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8" name="Rectangle 7"/>
          <p:cNvSpPr/>
          <p:nvPr/>
        </p:nvSpPr>
        <p:spPr>
          <a:xfrm>
            <a:off x="61664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9" name="Rectangle 8"/>
          <p:cNvSpPr/>
          <p:nvPr/>
        </p:nvSpPr>
        <p:spPr>
          <a:xfrm>
            <a:off x="66998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10" name="Rectangle 9"/>
          <p:cNvSpPr/>
          <p:nvPr/>
        </p:nvSpPr>
        <p:spPr>
          <a:xfrm>
            <a:off x="72332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11" name="Rectangle 10"/>
          <p:cNvSpPr/>
          <p:nvPr/>
        </p:nvSpPr>
        <p:spPr>
          <a:xfrm>
            <a:off x="24326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2" name="Rectangle 11"/>
          <p:cNvSpPr/>
          <p:nvPr/>
        </p:nvSpPr>
        <p:spPr>
          <a:xfrm>
            <a:off x="29660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13" name="Rectangle 12"/>
          <p:cNvSpPr/>
          <p:nvPr/>
        </p:nvSpPr>
        <p:spPr>
          <a:xfrm>
            <a:off x="34994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p>
        </p:txBody>
      </p:sp>
      <p:sp>
        <p:nvSpPr>
          <p:cNvPr id="14" name="Rectangle 13"/>
          <p:cNvSpPr/>
          <p:nvPr/>
        </p:nvSpPr>
        <p:spPr>
          <a:xfrm>
            <a:off x="40328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Rectangle 14"/>
          <p:cNvSpPr/>
          <p:nvPr/>
        </p:nvSpPr>
        <p:spPr>
          <a:xfrm>
            <a:off x="4566250" y="5029200"/>
            <a:ext cx="457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6" name="Rectangle 15"/>
          <p:cNvSpPr/>
          <p:nvPr/>
        </p:nvSpPr>
        <p:spPr>
          <a:xfrm rot="16200000">
            <a:off x="-476333" y="2998807"/>
            <a:ext cx="2914123" cy="646331"/>
          </a:xfrm>
          <a:prstGeom prst="rect">
            <a:avLst/>
          </a:prstGeom>
        </p:spPr>
        <p:txBody>
          <a:bodyPr wrap="square">
            <a:spAutoFit/>
          </a:bodyPr>
          <a:lstStyle/>
          <a:p>
            <a:pPr lvl="1" algn="ctr" fontAlgn="base"/>
            <a:r>
              <a:rPr lang="en-US" sz="3600" dirty="0" smtClean="0"/>
              <a:t>scaling up</a:t>
            </a:r>
          </a:p>
        </p:txBody>
      </p:sp>
      <p:sp>
        <p:nvSpPr>
          <p:cNvPr id="17" name="TextBox 16"/>
          <p:cNvSpPr txBox="1"/>
          <p:nvPr/>
        </p:nvSpPr>
        <p:spPr>
          <a:xfrm>
            <a:off x="2889850" y="914400"/>
            <a:ext cx="4800600" cy="2554545"/>
          </a:xfrm>
          <a:prstGeom prst="rect">
            <a:avLst/>
          </a:prstGeom>
          <a:noFill/>
        </p:spPr>
        <p:txBody>
          <a:bodyPr wrap="square" rtlCol="0">
            <a:spAutoFit/>
          </a:bodyPr>
          <a:lstStyle/>
          <a:p>
            <a:r>
              <a:rPr lang="en-US" sz="3200" dirty="0" smtClean="0"/>
              <a:t>Scaling out for price / performance</a:t>
            </a:r>
          </a:p>
          <a:p>
            <a:endParaRPr lang="en-US" sz="3200" dirty="0"/>
          </a:p>
          <a:p>
            <a:r>
              <a:rPr lang="en-US" sz="3200" dirty="0" smtClean="0"/>
              <a:t>Scaling out for critical systems</a:t>
            </a:r>
          </a:p>
        </p:txBody>
      </p:sp>
      <p:sp>
        <p:nvSpPr>
          <p:cNvPr id="18" name="Rectangle 17"/>
          <p:cNvSpPr/>
          <p:nvPr/>
        </p:nvSpPr>
        <p:spPr>
          <a:xfrm>
            <a:off x="4032850" y="5029200"/>
            <a:ext cx="4572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X</a:t>
            </a:r>
            <a:endParaRPr lang="en-US" b="1" dirty="0">
              <a:solidFill>
                <a:schemeClr val="tx1"/>
              </a:solidFill>
            </a:endParaRPr>
          </a:p>
        </p:txBody>
      </p:sp>
    </p:spTree>
    <p:extLst>
      <p:ext uri="{BB962C8B-B14F-4D97-AF65-F5344CB8AC3E}">
        <p14:creationId xmlns:p14="http://schemas.microsoft.com/office/powerpoint/2010/main" val="973276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xit" presetSubtype="0" fill="hold" grpId="0" nodeType="clickEffect">
                                  <p:stCondLst>
                                    <p:cond delay="0"/>
                                  </p:stCondLst>
                                  <p:childTnLst>
                                    <p:animEffect transition="out" filter="fade">
                                      <p:cBhvr>
                                        <p:cTn id="6" dur="500"/>
                                        <p:tgtEl>
                                          <p:spTgt spid="14"/>
                                        </p:tgtEl>
                                      </p:cBhvr>
                                    </p:animEffect>
                                    <p:anim calcmode="lin" valueType="num">
                                      <p:cBhvr>
                                        <p:cTn id="7" dur="500"/>
                                        <p:tgtEl>
                                          <p:spTgt spid="14"/>
                                        </p:tgtEl>
                                        <p:attrNameLst>
                                          <p:attrName>style.rotation</p:attrName>
                                        </p:attrNameLst>
                                      </p:cBhvr>
                                      <p:tavLst>
                                        <p:tav tm="0">
                                          <p:val>
                                            <p:fltVal val="0"/>
                                          </p:val>
                                        </p:tav>
                                        <p:tav tm="100000">
                                          <p:val>
                                            <p:fltVal val="720"/>
                                          </p:val>
                                        </p:tav>
                                      </p:tavLst>
                                    </p:anim>
                                    <p:anim calcmode="lin" valueType="num">
                                      <p:cBhvr>
                                        <p:cTn id="8" dur="500"/>
                                        <p:tgtEl>
                                          <p:spTgt spid="14"/>
                                        </p:tgtEl>
                                        <p:attrNameLst>
                                          <p:attrName>ppt_h</p:attrName>
                                        </p:attrNameLst>
                                      </p:cBhvr>
                                      <p:tavLst>
                                        <p:tav tm="0">
                                          <p:val>
                                            <p:strVal val="ppt_h"/>
                                          </p:val>
                                        </p:tav>
                                        <p:tav tm="100000">
                                          <p:val>
                                            <p:fltVal val="0"/>
                                          </p:val>
                                        </p:tav>
                                      </p:tavLst>
                                    </p:anim>
                                    <p:anim calcmode="lin" valueType="num">
                                      <p:cBhvr>
                                        <p:cTn id="9" dur="500"/>
                                        <p:tgtEl>
                                          <p:spTgt spid="14"/>
                                        </p:tgtEl>
                                        <p:attrNameLst>
                                          <p:attrName>ppt_w</p:attrName>
                                        </p:attrNameLst>
                                      </p:cBhvr>
                                      <p:tavLst>
                                        <p:tav tm="0">
                                          <p:val>
                                            <p:strVal val="ppt_w"/>
                                          </p:val>
                                        </p:tav>
                                        <p:tav tm="100000">
                                          <p:val>
                                            <p:fltVal val="0"/>
                                          </p:val>
                                        </p:tav>
                                      </p:tavLst>
                                    </p:anim>
                                    <p:set>
                                      <p:cBhvr>
                                        <p:cTn id="10" dur="1" fill="hold">
                                          <p:stCondLst>
                                            <p:cond delay="499"/>
                                          </p:stCondLst>
                                        </p:cTn>
                                        <p:tgtEl>
                                          <p:spTgt spid="14"/>
                                        </p:tgtEl>
                                        <p:attrNameLst>
                                          <p:attrName>style.visibility</p:attrName>
                                        </p:attrNameLst>
                                      </p:cBhvr>
                                      <p:to>
                                        <p:strVal val="hidden"/>
                                      </p:to>
                                    </p:set>
                                  </p:childTnLst>
                                </p:cTn>
                              </p:par>
                            </p:childTnLst>
                          </p:cTn>
                        </p:par>
                        <p:par>
                          <p:cTn id="11" fill="hold">
                            <p:stCondLst>
                              <p:cond delay="500"/>
                            </p:stCondLst>
                            <p:childTnLst>
                              <p:par>
                                <p:cTn id="12" presetID="14" presetClass="entr" presetSubtype="10" fill="hold" grpId="1"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randombar(horizontal)">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bryanhunter\Desktop\snowmanflamethrow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9" y="533401"/>
            <a:ext cx="9160029" cy="6477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891" y="-9938"/>
            <a:ext cx="9165891" cy="830997"/>
          </a:xfrm>
          <a:prstGeom prst="rect">
            <a:avLst/>
          </a:prstGeom>
          <a:noFill/>
        </p:spPr>
        <p:txBody>
          <a:bodyPr wrap="square">
            <a:spAutoFit/>
          </a:bodyPr>
          <a:lstStyle/>
          <a:p>
            <a:pPr algn="ctr"/>
            <a:r>
              <a:rPr lang="en-US" sz="4800" i="1" dirty="0"/>
              <a:t>Right tool for the </a:t>
            </a:r>
            <a:r>
              <a:rPr lang="en-US" sz="4800" i="1" dirty="0" smtClean="0"/>
              <a:t>job!</a:t>
            </a:r>
            <a:endParaRPr lang="en-US" sz="4800" i="1" dirty="0"/>
          </a:p>
        </p:txBody>
      </p:sp>
    </p:spTree>
    <p:extLst>
      <p:ext uri="{BB962C8B-B14F-4D97-AF65-F5344CB8AC3E}">
        <p14:creationId xmlns:p14="http://schemas.microsoft.com/office/powerpoint/2010/main" val="1560544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Erlang as the mobile backend</a:t>
            </a:r>
            <a:endParaRPr lang="en-US" dirty="0"/>
          </a:p>
        </p:txBody>
      </p:sp>
      <p:pic>
        <p:nvPicPr>
          <p:cNvPr id="4" name="Picture 3"/>
          <p:cNvPicPr>
            <a:picLocks noChangeAspect="1"/>
          </p:cNvPicPr>
          <p:nvPr/>
        </p:nvPicPr>
        <p:blipFill>
          <a:blip r:embed="rId3"/>
          <a:stretch>
            <a:fillRect/>
          </a:stretch>
        </p:blipFill>
        <p:spPr>
          <a:xfrm>
            <a:off x="1079500" y="2895600"/>
            <a:ext cx="2585357" cy="1447800"/>
          </a:xfrm>
          <a:prstGeom prst="rect">
            <a:avLst/>
          </a:prstGeom>
        </p:spPr>
      </p:pic>
      <p:sp>
        <p:nvSpPr>
          <p:cNvPr id="6" name="TextBox 5"/>
          <p:cNvSpPr txBox="1"/>
          <p:nvPr/>
        </p:nvSpPr>
        <p:spPr>
          <a:xfrm>
            <a:off x="4914900" y="2019300"/>
            <a:ext cx="3212463" cy="3785652"/>
          </a:xfrm>
          <a:prstGeom prst="rect">
            <a:avLst/>
          </a:prstGeom>
          <a:noFill/>
        </p:spPr>
        <p:txBody>
          <a:bodyPr wrap="none" rtlCol="0">
            <a:spAutoFit/>
          </a:bodyPr>
          <a:lstStyle/>
          <a:p>
            <a:r>
              <a:rPr lang="en-US" sz="2000" dirty="0" smtClean="0"/>
              <a:t>50 billion messages per day</a:t>
            </a:r>
            <a:br>
              <a:rPr lang="en-US" sz="2000" dirty="0" smtClean="0"/>
            </a:br>
            <a:r>
              <a:rPr lang="en-US" sz="2000" dirty="0" smtClean="0"/>
              <a:t>(578,000 per second)</a:t>
            </a:r>
          </a:p>
          <a:p>
            <a:endParaRPr lang="en-US" sz="2000" dirty="0"/>
          </a:p>
          <a:p>
            <a:r>
              <a:rPr lang="en-US" sz="2000" dirty="0" smtClean="0"/>
              <a:t>450 million active users</a:t>
            </a:r>
          </a:p>
          <a:p>
            <a:endParaRPr lang="en-US" sz="2000" dirty="0" smtClean="0"/>
          </a:p>
          <a:p>
            <a:r>
              <a:rPr lang="en-US" sz="2000" dirty="0" smtClean="0"/>
              <a:t>8,000 cores</a:t>
            </a:r>
            <a:endParaRPr lang="en-US" sz="2000" dirty="0"/>
          </a:p>
          <a:p>
            <a:endParaRPr lang="en-US" sz="2000" dirty="0" smtClean="0"/>
          </a:p>
          <a:p>
            <a:r>
              <a:rPr lang="en-US" sz="2000" dirty="0" smtClean="0"/>
              <a:t>Hundreds of nodes</a:t>
            </a:r>
          </a:p>
          <a:p>
            <a:endParaRPr lang="en-US" sz="2000" dirty="0" smtClean="0"/>
          </a:p>
          <a:p>
            <a:r>
              <a:rPr lang="en-US" sz="2000" dirty="0"/>
              <a:t>14 million users per engineer</a:t>
            </a:r>
          </a:p>
          <a:p>
            <a:endParaRPr lang="en-US" sz="2000" dirty="0"/>
          </a:p>
          <a:p>
            <a:r>
              <a:rPr lang="en-US" sz="2000" dirty="0" smtClean="0"/>
              <a:t>32 engineers</a:t>
            </a:r>
          </a:p>
        </p:txBody>
      </p:sp>
    </p:spTree>
    <p:extLst>
      <p:ext uri="{BB962C8B-B14F-4D97-AF65-F5344CB8AC3E}">
        <p14:creationId xmlns:p14="http://schemas.microsoft.com/office/powerpoint/2010/main" val="416422263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Real-time data processing</a:t>
            </a:r>
            <a:endParaRPr lang="en-US" dirty="0"/>
          </a:p>
        </p:txBody>
      </p:sp>
      <p:sp>
        <p:nvSpPr>
          <p:cNvPr id="5" name="TextBox 4"/>
          <p:cNvSpPr txBox="1"/>
          <p:nvPr/>
        </p:nvSpPr>
        <p:spPr>
          <a:xfrm>
            <a:off x="2139401" y="2022395"/>
            <a:ext cx="1809201" cy="15696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endParaRPr lang="en-US" sz="3200" dirty="0" smtClean="0"/>
          </a:p>
          <a:p>
            <a:pPr algn="ctr"/>
            <a:r>
              <a:rPr lang="en-US" sz="3200" dirty="0" smtClean="0"/>
              <a:t>Batches</a:t>
            </a:r>
          </a:p>
          <a:p>
            <a:pPr algn="ctr"/>
            <a:endParaRPr lang="en-US" sz="3200" dirty="0"/>
          </a:p>
        </p:txBody>
      </p:sp>
      <p:sp>
        <p:nvSpPr>
          <p:cNvPr id="6" name="TextBox 5"/>
          <p:cNvSpPr txBox="1"/>
          <p:nvPr/>
        </p:nvSpPr>
        <p:spPr>
          <a:xfrm>
            <a:off x="5200101" y="2022395"/>
            <a:ext cx="1809201" cy="15696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endParaRPr lang="en-US" sz="3200" dirty="0" smtClean="0"/>
          </a:p>
          <a:p>
            <a:pPr algn="ctr"/>
            <a:r>
              <a:rPr lang="en-US" sz="3200" dirty="0" smtClean="0"/>
              <a:t>Streams</a:t>
            </a:r>
            <a:endParaRPr lang="en-US" sz="3200" dirty="0"/>
          </a:p>
          <a:p>
            <a:pPr algn="ctr"/>
            <a:endParaRPr lang="en-US" sz="3200" dirty="0"/>
          </a:p>
        </p:txBody>
      </p:sp>
      <p:sp>
        <p:nvSpPr>
          <p:cNvPr id="8" name="TextBox 7"/>
          <p:cNvSpPr txBox="1"/>
          <p:nvPr/>
        </p:nvSpPr>
        <p:spPr>
          <a:xfrm>
            <a:off x="4216400" y="2622560"/>
            <a:ext cx="787395" cy="369332"/>
          </a:xfrm>
          <a:prstGeom prst="rect">
            <a:avLst/>
          </a:prstGeom>
          <a:noFill/>
        </p:spPr>
        <p:txBody>
          <a:bodyPr wrap="none" rtlCol="0">
            <a:spAutoFit/>
          </a:bodyPr>
          <a:lstStyle/>
          <a:p>
            <a:r>
              <a:rPr lang="en-US" dirty="0" smtClean="0"/>
              <a:t>versus</a:t>
            </a:r>
            <a:endParaRPr lang="en-US" dirty="0"/>
          </a:p>
        </p:txBody>
      </p:sp>
      <p:sp>
        <p:nvSpPr>
          <p:cNvPr id="10" name="Rectangle 9"/>
          <p:cNvSpPr/>
          <p:nvPr/>
        </p:nvSpPr>
        <p:spPr>
          <a:xfrm>
            <a:off x="2486138" y="4774169"/>
            <a:ext cx="4171735" cy="1077218"/>
          </a:xfrm>
          <a:prstGeom prst="rect">
            <a:avLst/>
          </a:prstGeom>
        </p:spPr>
        <p:txBody>
          <a:bodyPr wrap="none">
            <a:spAutoFit/>
          </a:bodyPr>
          <a:lstStyle/>
          <a:p>
            <a:pPr lvl="1" algn="ctr"/>
            <a:r>
              <a:rPr lang="en-US" sz="3200" dirty="0" smtClean="0"/>
              <a:t>Real-time data analytics </a:t>
            </a:r>
          </a:p>
          <a:p>
            <a:pPr lvl="1" algn="ctr"/>
            <a:r>
              <a:rPr lang="en-US" sz="3200" dirty="0" smtClean="0"/>
              <a:t>and machine learning</a:t>
            </a:r>
            <a:endParaRPr lang="en-US" sz="3200" dirty="0"/>
          </a:p>
        </p:txBody>
      </p:sp>
      <p:sp>
        <p:nvSpPr>
          <p:cNvPr id="11" name="TextBox 10"/>
          <p:cNvSpPr txBox="1"/>
          <p:nvPr/>
        </p:nvSpPr>
        <p:spPr>
          <a:xfrm>
            <a:off x="4413704" y="3931860"/>
            <a:ext cx="394609" cy="461665"/>
          </a:xfrm>
          <a:prstGeom prst="rect">
            <a:avLst/>
          </a:prstGeom>
          <a:noFill/>
        </p:spPr>
        <p:txBody>
          <a:bodyPr wrap="none" rtlCol="0">
            <a:spAutoFit/>
          </a:bodyPr>
          <a:lstStyle/>
          <a:p>
            <a:r>
              <a:rPr lang="en-US" sz="2400" dirty="0" smtClean="0"/>
              <a:t>&amp;</a:t>
            </a:r>
            <a:endParaRPr lang="en-US" sz="2400" dirty="0"/>
          </a:p>
        </p:txBody>
      </p:sp>
    </p:spTree>
    <p:extLst>
      <p:ext uri="{BB962C8B-B14F-4D97-AF65-F5344CB8AC3E}">
        <p14:creationId xmlns:p14="http://schemas.microsoft.com/office/powerpoint/2010/main" val="9134463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Coordinating and Bridging </a:t>
            </a:r>
            <a:endParaRPr lang="en-US" dirty="0"/>
          </a:p>
        </p:txBody>
      </p:sp>
      <p:pic>
        <p:nvPicPr>
          <p:cNvPr id="4" name="Picture 2" descr="File:Erlang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498" y="3086259"/>
            <a:ext cx="925977" cy="787081"/>
          </a:xfrm>
          <a:prstGeom prst="rect">
            <a:avLst/>
          </a:prstGeom>
          <a:solidFill>
            <a:schemeClr val="bg1"/>
          </a:solidFill>
        </p:spPr>
      </p:pic>
      <p:pic>
        <p:nvPicPr>
          <p:cNvPr id="5" name="Picture 4"/>
          <p:cNvPicPr>
            <a:picLocks noChangeAspect="1"/>
          </p:cNvPicPr>
          <p:nvPr/>
        </p:nvPicPr>
        <p:blipFill>
          <a:blip r:embed="rId3"/>
          <a:stretch>
            <a:fillRect/>
          </a:stretch>
        </p:blipFill>
        <p:spPr>
          <a:xfrm>
            <a:off x="3415736" y="2177924"/>
            <a:ext cx="2349501" cy="492188"/>
          </a:xfrm>
          <a:prstGeom prst="rect">
            <a:avLst/>
          </a:prstGeom>
        </p:spPr>
      </p:pic>
      <p:pic>
        <p:nvPicPr>
          <p:cNvPr id="7" name="Picture 6"/>
          <p:cNvPicPr>
            <a:picLocks noChangeAspect="1"/>
          </p:cNvPicPr>
          <p:nvPr/>
        </p:nvPicPr>
        <p:blipFill>
          <a:blip r:embed="rId4"/>
          <a:stretch>
            <a:fillRect/>
          </a:stretch>
        </p:blipFill>
        <p:spPr>
          <a:xfrm>
            <a:off x="639511" y="1806171"/>
            <a:ext cx="1371020" cy="1882036"/>
          </a:xfrm>
          <a:prstGeom prst="rect">
            <a:avLst/>
          </a:prstGeom>
        </p:spPr>
      </p:pic>
      <p:pic>
        <p:nvPicPr>
          <p:cNvPr id="8" name="Picture 7"/>
          <p:cNvPicPr>
            <a:picLocks noChangeAspect="1"/>
          </p:cNvPicPr>
          <p:nvPr/>
        </p:nvPicPr>
        <p:blipFill>
          <a:blip r:embed="rId4"/>
          <a:stretch>
            <a:fillRect/>
          </a:stretch>
        </p:blipFill>
        <p:spPr>
          <a:xfrm>
            <a:off x="7658100" y="2249444"/>
            <a:ext cx="1219200" cy="1673629"/>
          </a:xfrm>
          <a:prstGeom prst="rect">
            <a:avLst/>
          </a:prstGeom>
        </p:spPr>
      </p:pic>
      <p:pic>
        <p:nvPicPr>
          <p:cNvPr id="12" name="Picture 11"/>
          <p:cNvPicPr>
            <a:picLocks noChangeAspect="1"/>
          </p:cNvPicPr>
          <p:nvPr/>
        </p:nvPicPr>
        <p:blipFill>
          <a:blip r:embed="rId5"/>
          <a:stretch>
            <a:fillRect/>
          </a:stretch>
        </p:blipFill>
        <p:spPr>
          <a:xfrm>
            <a:off x="632094" y="4067406"/>
            <a:ext cx="1378437" cy="1558694"/>
          </a:xfrm>
          <a:prstGeom prst="rect">
            <a:avLst/>
          </a:prstGeom>
        </p:spPr>
      </p:pic>
      <p:pic>
        <p:nvPicPr>
          <p:cNvPr id="13" name="Picture 12"/>
          <p:cNvPicPr>
            <a:picLocks noChangeAspect="1"/>
          </p:cNvPicPr>
          <p:nvPr/>
        </p:nvPicPr>
        <p:blipFill>
          <a:blip r:embed="rId5"/>
          <a:stretch>
            <a:fillRect/>
          </a:stretch>
        </p:blipFill>
        <p:spPr>
          <a:xfrm>
            <a:off x="6172117" y="4525021"/>
            <a:ext cx="1378437" cy="1558694"/>
          </a:xfrm>
          <a:prstGeom prst="rect">
            <a:avLst/>
          </a:prstGeom>
        </p:spPr>
      </p:pic>
      <p:pic>
        <p:nvPicPr>
          <p:cNvPr id="14" name="Picture 13"/>
          <p:cNvPicPr>
            <a:picLocks noChangeAspect="1"/>
          </p:cNvPicPr>
          <p:nvPr/>
        </p:nvPicPr>
        <p:blipFill>
          <a:blip r:embed="rId4"/>
          <a:stretch>
            <a:fillRect/>
          </a:stretch>
        </p:blipFill>
        <p:spPr>
          <a:xfrm>
            <a:off x="3415736" y="4778375"/>
            <a:ext cx="1235096" cy="1695450"/>
          </a:xfrm>
          <a:prstGeom prst="rect">
            <a:avLst/>
          </a:prstGeom>
        </p:spPr>
      </p:pic>
    </p:spTree>
    <p:extLst>
      <p:ext uri="{BB962C8B-B14F-4D97-AF65-F5344CB8AC3E}">
        <p14:creationId xmlns:p14="http://schemas.microsoft.com/office/powerpoint/2010/main" val="67510891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le:Chocolate candy pie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 y="-30480"/>
            <a:ext cx="9372600" cy="70294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85800" y="304800"/>
            <a:ext cx="7772400" cy="584775"/>
          </a:xfrm>
          <a:prstGeom prst="rect">
            <a:avLst/>
          </a:prstGeom>
        </p:spPr>
        <p:txBody>
          <a:bodyPr wrap="square">
            <a:spAutoFit/>
          </a:bodyPr>
          <a:lstStyle/>
          <a:p>
            <a:pPr algn="ctr"/>
            <a:r>
              <a:rPr lang="en-US" sz="3200" b="1" dirty="0" smtClean="0">
                <a:solidFill>
                  <a:prstClr val="black"/>
                </a:solidFill>
              </a:rPr>
              <a:t>Sweet spots</a:t>
            </a:r>
            <a:endParaRPr lang="en-US" sz="2800" dirty="0">
              <a:solidFill>
                <a:prstClr val="black"/>
              </a:solidFill>
            </a:endParaRPr>
          </a:p>
        </p:txBody>
      </p:sp>
      <p:sp>
        <p:nvSpPr>
          <p:cNvPr id="2" name="Rectangle 1"/>
          <p:cNvSpPr/>
          <p:nvPr/>
        </p:nvSpPr>
        <p:spPr>
          <a:xfrm>
            <a:off x="5435600" y="1294537"/>
            <a:ext cx="3556000" cy="4832093"/>
          </a:xfrm>
          <a:prstGeom prst="rect">
            <a:avLst/>
          </a:prstGeom>
        </p:spPr>
        <p:txBody>
          <a:bodyPr wrap="square">
            <a:spAutoFit/>
          </a:bodyPr>
          <a:lstStyle/>
          <a:p>
            <a:pPr lvl="1"/>
            <a:r>
              <a:rPr lang="en-US" sz="2800" dirty="0" smtClean="0"/>
              <a:t>Concurrency</a:t>
            </a:r>
          </a:p>
          <a:p>
            <a:pPr lvl="1"/>
            <a:endParaRPr lang="en-US" sz="2800" dirty="0"/>
          </a:p>
          <a:p>
            <a:pPr lvl="1"/>
            <a:r>
              <a:rPr lang="en-US" sz="2800" dirty="0" smtClean="0"/>
              <a:t>Distribution</a:t>
            </a:r>
            <a:endParaRPr lang="en-US" sz="2800" dirty="0"/>
          </a:p>
          <a:p>
            <a:pPr lvl="1"/>
            <a:endParaRPr lang="en-US" sz="2800" dirty="0" smtClean="0"/>
          </a:p>
          <a:p>
            <a:pPr lvl="1"/>
            <a:r>
              <a:rPr lang="en-US" sz="2800" dirty="0" smtClean="0"/>
              <a:t>Fault</a:t>
            </a:r>
            <a:r>
              <a:rPr lang="en-US" sz="2800" dirty="0"/>
              <a:t>-</a:t>
            </a:r>
            <a:r>
              <a:rPr lang="en-US" sz="2800" dirty="0" smtClean="0"/>
              <a:t>tolerance</a:t>
            </a:r>
          </a:p>
          <a:p>
            <a:pPr lvl="1"/>
            <a:endParaRPr lang="en-US" sz="2800" dirty="0" smtClean="0"/>
          </a:p>
          <a:p>
            <a:pPr lvl="1"/>
            <a:r>
              <a:rPr lang="en-US" sz="2800" dirty="0" smtClean="0"/>
              <a:t>Soft </a:t>
            </a:r>
            <a:r>
              <a:rPr lang="en-US" sz="2800" dirty="0"/>
              <a:t>real-time</a:t>
            </a:r>
          </a:p>
          <a:p>
            <a:pPr lvl="1"/>
            <a:endParaRPr lang="en-US" sz="2800" dirty="0" smtClean="0"/>
          </a:p>
          <a:p>
            <a:pPr lvl="1"/>
            <a:r>
              <a:rPr lang="en-US" sz="2800" dirty="0" smtClean="0"/>
              <a:t>Hot </a:t>
            </a:r>
            <a:r>
              <a:rPr lang="en-US" sz="2800" dirty="0"/>
              <a:t>code </a:t>
            </a:r>
            <a:r>
              <a:rPr lang="en-US" sz="2800" dirty="0" smtClean="0"/>
              <a:t>loading</a:t>
            </a:r>
          </a:p>
          <a:p>
            <a:pPr lvl="1"/>
            <a:endParaRPr lang="en-US" sz="2800" dirty="0"/>
          </a:p>
          <a:p>
            <a:pPr lvl="1"/>
            <a:r>
              <a:rPr lang="en-US" sz="2800" dirty="0"/>
              <a:t>Concise </a:t>
            </a:r>
            <a:r>
              <a:rPr lang="en-US" sz="2800" dirty="0" smtClean="0"/>
              <a:t>code</a:t>
            </a:r>
            <a:endParaRPr lang="en-US" sz="2800" dirty="0"/>
          </a:p>
        </p:txBody>
      </p:sp>
    </p:spTree>
    <p:extLst>
      <p:ext uri="{BB962C8B-B14F-4D97-AF65-F5344CB8AC3E}">
        <p14:creationId xmlns:p14="http://schemas.microsoft.com/office/powerpoint/2010/main" val="136012257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FP and Ethics</a:t>
            </a:r>
            <a:endParaRPr lang="en-US" dirty="0">
              <a:solidFill>
                <a:srgbClr val="FFFFFF"/>
              </a:solidFill>
            </a:endParaRPr>
          </a:p>
        </p:txBody>
      </p:sp>
      <p:pic>
        <p:nvPicPr>
          <p:cNvPr id="6" name="Content Placeholder 5"/>
          <p:cNvPicPr>
            <a:picLocks noGrp="1" noChangeAspect="1"/>
          </p:cNvPicPr>
          <p:nvPr>
            <p:ph idx="1"/>
          </p:nvPr>
        </p:nvPicPr>
        <p:blipFill>
          <a:blip r:embed="rId2"/>
          <a:srcRect t="7766" b="7766"/>
          <a:stretch>
            <a:fillRect/>
          </a:stretch>
        </p:blipFill>
        <p:spPr>
          <a:xfrm>
            <a:off x="457200" y="1417638"/>
            <a:ext cx="8229600" cy="4525963"/>
          </a:xfrm>
        </p:spPr>
      </p:pic>
    </p:spTree>
    <p:extLst>
      <p:ext uri="{BB962C8B-B14F-4D97-AF65-F5344CB8AC3E}">
        <p14:creationId xmlns:p14="http://schemas.microsoft.com/office/powerpoint/2010/main" val="286491751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28600" y="304800"/>
            <a:ext cx="8686800" cy="1015663"/>
          </a:xfrm>
          <a:prstGeom prst="rect">
            <a:avLst/>
          </a:prstGeom>
        </p:spPr>
        <p:txBody>
          <a:bodyPr wrap="square">
            <a:spAutoFit/>
          </a:bodyPr>
          <a:lstStyle/>
          <a:p>
            <a:pPr algn="ctr"/>
            <a:r>
              <a:rPr lang="en-US" sz="3200" b="1" dirty="0">
                <a:solidFill>
                  <a:prstClr val="white"/>
                </a:solidFill>
              </a:rPr>
              <a:t>“Learn Y</a:t>
            </a:r>
            <a:r>
              <a:rPr lang="en-US" sz="3200" b="1" dirty="0" smtClean="0">
                <a:solidFill>
                  <a:prstClr val="white"/>
                </a:solidFill>
              </a:rPr>
              <a:t>ou Some </a:t>
            </a:r>
            <a:r>
              <a:rPr lang="en-US" sz="3200" b="1" dirty="0">
                <a:solidFill>
                  <a:prstClr val="white"/>
                </a:solidFill>
              </a:rPr>
              <a:t>Erlang for Great </a:t>
            </a:r>
            <a:r>
              <a:rPr lang="en-US" sz="3200" b="1" dirty="0" smtClean="0">
                <a:solidFill>
                  <a:prstClr val="white"/>
                </a:solidFill>
              </a:rPr>
              <a:t>Good!” </a:t>
            </a:r>
            <a:br>
              <a:rPr lang="en-US" sz="3200" b="1" dirty="0" smtClean="0">
                <a:solidFill>
                  <a:prstClr val="white"/>
                </a:solidFill>
              </a:rPr>
            </a:br>
            <a:r>
              <a:rPr lang="en-US" sz="2800" dirty="0" smtClean="0">
                <a:solidFill>
                  <a:prstClr val="white"/>
                </a:solidFill>
              </a:rPr>
              <a:t>http</a:t>
            </a:r>
            <a:r>
              <a:rPr lang="en-US" sz="2800" dirty="0">
                <a:solidFill>
                  <a:prstClr val="white"/>
                </a:solidFill>
              </a:rPr>
              <a:t>://learnyousomeerlang.com/</a:t>
            </a:r>
          </a:p>
        </p:txBody>
      </p:sp>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prstClr val="white">
                    <a:lumMod val="65000"/>
                  </a:prstClr>
                </a:solidFill>
              </a:rPr>
              <a:t>How -&gt; read this excellent and free online book</a:t>
            </a:r>
            <a:endParaRPr lang="en-US" sz="2400" dirty="0">
              <a:solidFill>
                <a:prstClr val="white">
                  <a:lumMod val="65000"/>
                </a:prstClr>
              </a:solidFill>
            </a:endParaRPr>
          </a:p>
        </p:txBody>
      </p:sp>
      <p:pic>
        <p:nvPicPr>
          <p:cNvPr id="2050" name="Picture 2" descr="Learn you Some Erlang for Great Good! A squid doing multitasking in space is drawn here by the 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560" y="1524000"/>
            <a:ext cx="5546880" cy="44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576287"/>
      </p:ext>
    </p:extLst>
  </p:cSld>
  <p:clrMapOvr>
    <a:masterClrMapping/>
  </p:clrMapOvr>
  <mc:AlternateContent xmlns:mc="http://schemas.openxmlformats.org/markup-compatibility/2006" xmlns:p14="http://schemas.microsoft.com/office/powerpoint/2010/main">
    <mc:Choice Requires="p14">
      <p:transition spd="slow" p14:dur="2000" advTm="23782"/>
    </mc:Choice>
    <mc:Fallback xmlns="">
      <p:transition spd="slow" advTm="23782"/>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prstClr val="white">
                    <a:lumMod val="65000"/>
                  </a:prstClr>
                </a:solidFill>
              </a:rPr>
              <a:t>How -&gt; read some books</a:t>
            </a:r>
            <a:endParaRPr lang="en-US" sz="2400" dirty="0">
              <a:solidFill>
                <a:prstClr val="white">
                  <a:lumMod val="65000"/>
                </a:prstClr>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1032" y="1885950"/>
            <a:ext cx="24003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838325"/>
            <a:ext cx="255270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own Arrow Callout 1"/>
          <p:cNvSpPr/>
          <p:nvPr/>
        </p:nvSpPr>
        <p:spPr>
          <a:xfrm>
            <a:off x="454820" y="766763"/>
            <a:ext cx="2631280" cy="914400"/>
          </a:xfrm>
          <a:prstGeom prst="downArrowCallou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smtClean="0">
                <a:solidFill>
                  <a:prstClr val="black"/>
                </a:solidFill>
                <a:latin typeface="Consolas" panose="020B0609020204030204" pitchFamily="49" charset="0"/>
                <a:cs typeface="Consolas" panose="020B0609020204030204" pitchFamily="49" charset="0"/>
              </a:rPr>
              <a:t>Start here</a:t>
            </a:r>
            <a:endParaRPr lang="en-US" sz="2400" dirty="0">
              <a:solidFill>
                <a:prstClr val="black"/>
              </a:solidFill>
              <a:latin typeface="Consolas" panose="020B0609020204030204" pitchFamily="49" charset="0"/>
              <a:cs typeface="Consolas" panose="020B0609020204030204" pitchFamily="49" charset="0"/>
            </a:endParaRPr>
          </a:p>
        </p:txBody>
      </p:sp>
      <p:pic>
        <p:nvPicPr>
          <p:cNvPr id="1026" name="Picture 2" descr="Cover Image For Programming Erla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20" y="1838325"/>
            <a:ext cx="2631280" cy="3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78748"/>
      </p:ext>
    </p:extLst>
  </p:cSld>
  <p:clrMapOvr>
    <a:masterClrMapping/>
  </p:clrMapOvr>
  <mc:AlternateContent xmlns:mc="http://schemas.openxmlformats.org/markup-compatibility/2006" xmlns:p14="http://schemas.microsoft.com/office/powerpoint/2010/main">
    <mc:Choice Requires="p14">
      <p:transition spd="slow" p14:dur="2000" advTm="191078"/>
    </mc:Choice>
    <mc:Fallback xmlns="">
      <p:transition spd="slow" advTm="19107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28600" y="6248401"/>
            <a:ext cx="8686800" cy="461665"/>
          </a:xfrm>
          <a:prstGeom prst="rect">
            <a:avLst/>
          </a:prstGeom>
          <a:noFill/>
        </p:spPr>
        <p:txBody>
          <a:bodyPr wrap="square" rtlCol="0">
            <a:spAutoFit/>
          </a:bodyPr>
          <a:lstStyle/>
          <a:p>
            <a:r>
              <a:rPr lang="en-US" sz="2400" dirty="0" smtClean="0">
                <a:solidFill>
                  <a:prstClr val="white">
                    <a:lumMod val="65000"/>
                  </a:prstClr>
                </a:solidFill>
              </a:rPr>
              <a:t>How -&gt; Better yet; pack up and move to Nashville!</a:t>
            </a:r>
            <a:endParaRPr lang="en-US" sz="2400" dirty="0">
              <a:solidFill>
                <a:prstClr val="white">
                  <a:lumMod val="65000"/>
                </a:prstClr>
              </a:solidFill>
            </a:endParaRPr>
          </a:p>
        </p:txBody>
      </p:sp>
      <p:sp>
        <p:nvSpPr>
          <p:cNvPr id="3" name="TextBox 2"/>
          <p:cNvSpPr txBox="1"/>
          <p:nvPr/>
        </p:nvSpPr>
        <p:spPr>
          <a:xfrm>
            <a:off x="659390" y="245444"/>
            <a:ext cx="8001000" cy="707886"/>
          </a:xfrm>
          <a:prstGeom prst="rect">
            <a:avLst/>
          </a:prstGeom>
          <a:noFill/>
        </p:spPr>
        <p:txBody>
          <a:bodyPr wrap="square" rtlCol="0">
            <a:spAutoFit/>
          </a:bodyPr>
          <a:lstStyle/>
          <a:p>
            <a:pPr algn="ctr"/>
            <a:r>
              <a:rPr lang="en-US" sz="4000" b="1" dirty="0" smtClean="0">
                <a:solidFill>
                  <a:prstClr val="white"/>
                </a:solidFill>
              </a:rPr>
              <a:t>Start a polyglot FP group</a:t>
            </a:r>
            <a:endParaRPr lang="en-US" sz="4000" b="1" dirty="0">
              <a:solidFill>
                <a:prstClr val="white"/>
              </a:solidFill>
            </a:endParaRPr>
          </a:p>
        </p:txBody>
      </p:sp>
      <p:pic>
        <p:nvPicPr>
          <p:cNvPr id="9" name="Picture 8"/>
          <p:cNvPicPr>
            <a:picLocks noChangeAspect="1"/>
          </p:cNvPicPr>
          <p:nvPr/>
        </p:nvPicPr>
        <p:blipFill>
          <a:blip r:embed="rId2"/>
          <a:stretch>
            <a:fillRect/>
          </a:stretch>
        </p:blipFill>
        <p:spPr>
          <a:xfrm>
            <a:off x="-58794" y="1916596"/>
            <a:ext cx="2063028" cy="2375166"/>
          </a:xfrm>
          <a:prstGeom prst="rect">
            <a:avLst/>
          </a:prstGeom>
        </p:spPr>
      </p:pic>
      <p:pic>
        <p:nvPicPr>
          <p:cNvPr id="10" name="Picture 9"/>
          <p:cNvPicPr>
            <a:picLocks noChangeAspect="1"/>
          </p:cNvPicPr>
          <p:nvPr/>
        </p:nvPicPr>
        <p:blipFill>
          <a:blip r:embed="rId3"/>
          <a:stretch>
            <a:fillRect/>
          </a:stretch>
        </p:blipFill>
        <p:spPr>
          <a:xfrm>
            <a:off x="7266989" y="1922687"/>
            <a:ext cx="2359049" cy="2359049"/>
          </a:xfrm>
          <a:prstGeom prst="rect">
            <a:avLst/>
          </a:prstGeom>
        </p:spPr>
      </p:pic>
      <p:sp>
        <p:nvSpPr>
          <p:cNvPr id="11" name="TextBox 10"/>
          <p:cNvSpPr txBox="1"/>
          <p:nvPr/>
        </p:nvSpPr>
        <p:spPr>
          <a:xfrm>
            <a:off x="564854" y="5007079"/>
            <a:ext cx="8001000" cy="707886"/>
          </a:xfrm>
          <a:prstGeom prst="rect">
            <a:avLst/>
          </a:prstGeom>
          <a:noFill/>
        </p:spPr>
        <p:txBody>
          <a:bodyPr wrap="square" rtlCol="0">
            <a:spAutoFit/>
          </a:bodyPr>
          <a:lstStyle/>
          <a:p>
            <a:pPr algn="ctr"/>
            <a:r>
              <a:rPr lang="en-US" sz="4000" b="1" dirty="0" smtClean="0">
                <a:solidFill>
                  <a:prstClr val="white"/>
                </a:solidFill>
              </a:rPr>
              <a:t>http://nashfp.org</a:t>
            </a:r>
            <a:endParaRPr lang="en-US" sz="4000" b="1" dirty="0">
              <a:solidFill>
                <a:prstClr val="white"/>
              </a:solidFill>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145" y="1909633"/>
            <a:ext cx="5620745" cy="2369173"/>
          </a:xfrm>
          <a:prstGeom prst="rect">
            <a:avLst/>
          </a:prstGeom>
        </p:spPr>
      </p:pic>
    </p:spTree>
    <p:extLst>
      <p:ext uri="{BB962C8B-B14F-4D97-AF65-F5344CB8AC3E}">
        <p14:creationId xmlns:p14="http://schemas.microsoft.com/office/powerpoint/2010/main" val="1127474341"/>
      </p:ext>
    </p:extLst>
  </p:cSld>
  <p:clrMapOvr>
    <a:masterClrMapping/>
  </p:clrMapOvr>
  <mc:AlternateContent xmlns:mc="http://schemas.openxmlformats.org/markup-compatibility/2006" xmlns:p14="http://schemas.microsoft.com/office/powerpoint/2010/main">
    <mc:Choice Requires="p14">
      <p:transition spd="slow" p14:dur="2000" advTm="52418"/>
    </mc:Choice>
    <mc:Fallback xmlns="">
      <p:transition spd="slow" advTm="5241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95325" y="1417636"/>
            <a:ext cx="7315200" cy="2246769"/>
          </a:xfrm>
          <a:prstGeom prst="rect">
            <a:avLst/>
          </a:prstGeom>
        </p:spPr>
        <p:txBody>
          <a:bodyPr wrap="square">
            <a:spAutoFit/>
          </a:bodyPr>
          <a:lstStyle/>
          <a:p>
            <a:pPr>
              <a:buNone/>
            </a:pPr>
            <a:r>
              <a:rPr lang="en-US" sz="4000" dirty="0">
                <a:solidFill>
                  <a:srgbClr val="FFFFFF"/>
                </a:solidFill>
              </a:rPr>
              <a:t>Bryan </a:t>
            </a:r>
            <a:r>
              <a:rPr lang="en-US" sz="4000" dirty="0" smtClean="0">
                <a:solidFill>
                  <a:srgbClr val="FFFFFF"/>
                </a:solidFill>
              </a:rPr>
              <a:t>Hunter</a:t>
            </a:r>
            <a:endParaRPr lang="en-US" sz="2800" dirty="0">
              <a:solidFill>
                <a:srgbClr val="FFFFFF"/>
              </a:solidFill>
            </a:endParaRPr>
          </a:p>
          <a:p>
            <a:pPr>
              <a:buNone/>
            </a:pPr>
            <a:r>
              <a:rPr lang="en-US" sz="3600" dirty="0">
                <a:solidFill>
                  <a:srgbClr val="FFFFFF"/>
                </a:solidFill>
              </a:rPr>
              <a:t>Twitter: @</a:t>
            </a:r>
            <a:r>
              <a:rPr lang="en-US" sz="3600" dirty="0" err="1">
                <a:solidFill>
                  <a:srgbClr val="FFFFFF"/>
                </a:solidFill>
              </a:rPr>
              <a:t>bryan_hunter</a:t>
            </a:r>
            <a:endParaRPr lang="en-US" sz="3600" dirty="0">
              <a:solidFill>
                <a:srgbClr val="FFFFFF"/>
              </a:solidFill>
            </a:endParaRPr>
          </a:p>
          <a:p>
            <a:pPr>
              <a:buNone/>
            </a:pPr>
            <a:r>
              <a:rPr lang="en-US" sz="3200" dirty="0" smtClean="0">
                <a:solidFill>
                  <a:srgbClr val="FFFFFF"/>
                </a:solidFill>
              </a:rPr>
              <a:t>Email</a:t>
            </a:r>
            <a:r>
              <a:rPr lang="en-US" sz="3200" dirty="0">
                <a:solidFill>
                  <a:srgbClr val="FFFFFF"/>
                </a:solidFill>
              </a:rPr>
              <a:t>: </a:t>
            </a:r>
            <a:r>
              <a:rPr lang="en-US" sz="3200" dirty="0" err="1" smtClean="0">
                <a:solidFill>
                  <a:srgbClr val="FFFFFF"/>
                </a:solidFill>
              </a:rPr>
              <a:t>bryan.hunter@fireflylogic.com</a:t>
            </a:r>
            <a:r>
              <a:rPr lang="en-US" sz="3200" dirty="0" smtClean="0">
                <a:solidFill>
                  <a:srgbClr val="FFFFFF"/>
                </a:solidFill>
              </a:rPr>
              <a:t/>
            </a:r>
            <a:br>
              <a:rPr lang="en-US" sz="3200" dirty="0" smtClean="0">
                <a:solidFill>
                  <a:srgbClr val="FFFFFF"/>
                </a:solidFill>
              </a:rPr>
            </a:br>
            <a:r>
              <a:rPr lang="en-US" sz="3200" dirty="0" smtClean="0">
                <a:solidFill>
                  <a:srgbClr val="FFFFFF"/>
                </a:solidFill>
              </a:rPr>
              <a:t>Skype: </a:t>
            </a:r>
            <a:r>
              <a:rPr lang="en-US" sz="3200" dirty="0" err="1" smtClean="0">
                <a:solidFill>
                  <a:srgbClr val="FFFFFF"/>
                </a:solidFill>
              </a:rPr>
              <a:t>huntercb</a:t>
            </a:r>
            <a:endParaRPr lang="en-US" sz="3200" dirty="0" smtClean="0">
              <a:solidFill>
                <a:srgbClr val="FFFFFF"/>
              </a:solidFill>
            </a:endParaRPr>
          </a:p>
        </p:txBody>
      </p:sp>
      <p:sp>
        <p:nvSpPr>
          <p:cNvPr id="5" name="TextBox 4"/>
          <p:cNvSpPr txBox="1"/>
          <p:nvPr/>
        </p:nvSpPr>
        <p:spPr>
          <a:xfrm>
            <a:off x="228600" y="6248400"/>
            <a:ext cx="8686800" cy="461665"/>
          </a:xfrm>
          <a:prstGeom prst="rect">
            <a:avLst/>
          </a:prstGeom>
          <a:noFill/>
        </p:spPr>
        <p:txBody>
          <a:bodyPr wrap="square" rtlCol="0">
            <a:spAutoFit/>
          </a:bodyPr>
          <a:lstStyle/>
          <a:p>
            <a:r>
              <a:rPr lang="en-US" sz="2400" dirty="0" smtClean="0">
                <a:solidFill>
                  <a:srgbClr val="FFFFFF"/>
                </a:solidFill>
              </a:rPr>
              <a:t>&gt; </a:t>
            </a:r>
            <a:r>
              <a:rPr lang="en-US" sz="2400" b="1" dirty="0" smtClean="0">
                <a:solidFill>
                  <a:srgbClr val="FFFFFF"/>
                </a:solidFill>
              </a:rPr>
              <a:t>keep in touch</a:t>
            </a:r>
            <a:endParaRPr lang="en-US" sz="2400" b="1" dirty="0">
              <a:solidFill>
                <a:srgbClr val="FFFFFF"/>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1516" y="3921965"/>
            <a:ext cx="168592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95325" y="3976674"/>
            <a:ext cx="5191125" cy="1631216"/>
          </a:xfrm>
          <a:prstGeom prst="rect">
            <a:avLst/>
          </a:prstGeom>
        </p:spPr>
        <p:txBody>
          <a:bodyPr wrap="square">
            <a:spAutoFit/>
          </a:bodyPr>
          <a:lstStyle/>
          <a:p>
            <a:pPr>
              <a:buNone/>
            </a:pPr>
            <a:r>
              <a:rPr lang="en-US" sz="3200" dirty="0">
                <a:solidFill>
                  <a:srgbClr val="FFFFFF"/>
                </a:solidFill>
              </a:rPr>
              <a:t>Firefly Logic, Inc.</a:t>
            </a:r>
          </a:p>
          <a:p>
            <a:r>
              <a:rPr lang="en-US" sz="2000" dirty="0">
                <a:solidFill>
                  <a:srgbClr val="FFFFFF"/>
                </a:solidFill>
              </a:rPr>
              <a:t>1000 Main </a:t>
            </a:r>
            <a:r>
              <a:rPr lang="en-US" sz="2000" dirty="0" smtClean="0">
                <a:solidFill>
                  <a:srgbClr val="FFFFFF"/>
                </a:solidFill>
              </a:rPr>
              <a:t>Street #201</a:t>
            </a:r>
            <a:r>
              <a:rPr lang="en-US" sz="2000" dirty="0">
                <a:solidFill>
                  <a:srgbClr val="FFFFFF"/>
                </a:solidFill>
              </a:rPr>
              <a:t/>
            </a:r>
            <a:br>
              <a:rPr lang="en-US" sz="2000" dirty="0">
                <a:solidFill>
                  <a:srgbClr val="FFFFFF"/>
                </a:solidFill>
              </a:rPr>
            </a:br>
            <a:r>
              <a:rPr lang="en-US" sz="2000" dirty="0">
                <a:solidFill>
                  <a:srgbClr val="FFFFFF"/>
                </a:solidFill>
              </a:rPr>
              <a:t>Nashville, TN </a:t>
            </a:r>
            <a:r>
              <a:rPr lang="en-US" sz="2000" dirty="0" smtClean="0">
                <a:solidFill>
                  <a:srgbClr val="FFFFFF"/>
                </a:solidFill>
              </a:rPr>
              <a:t>37206</a:t>
            </a:r>
          </a:p>
          <a:p>
            <a:r>
              <a:rPr lang="en-US" sz="2800" dirty="0" smtClean="0">
                <a:solidFill>
                  <a:srgbClr val="FFFFFF"/>
                </a:solidFill>
              </a:rPr>
              <a:t>http://fireflylogic.com</a:t>
            </a:r>
            <a:endParaRPr lang="en-US" sz="2800" dirty="0">
              <a:solidFill>
                <a:srgbClr val="FFFFFF"/>
              </a:solidFill>
            </a:endParaRPr>
          </a:p>
        </p:txBody>
      </p:sp>
      <p:sp>
        <p:nvSpPr>
          <p:cNvPr id="3" name="TextBox 2"/>
          <p:cNvSpPr txBox="1"/>
          <p:nvPr/>
        </p:nvSpPr>
        <p:spPr>
          <a:xfrm>
            <a:off x="3194655" y="304800"/>
            <a:ext cx="2023439" cy="769441"/>
          </a:xfrm>
          <a:prstGeom prst="rect">
            <a:avLst/>
          </a:prstGeom>
          <a:noFill/>
        </p:spPr>
        <p:txBody>
          <a:bodyPr wrap="none" rtlCol="0">
            <a:spAutoFit/>
          </a:bodyPr>
          <a:lstStyle/>
          <a:p>
            <a:r>
              <a:rPr lang="en-US" sz="4400" b="1" dirty="0" smtClean="0">
                <a:solidFill>
                  <a:srgbClr val="FFFFFF"/>
                </a:solidFill>
              </a:rPr>
              <a:t>Thanks!</a:t>
            </a:r>
            <a:endParaRPr lang="en-US" sz="4400" b="1" dirty="0">
              <a:solidFill>
                <a:srgbClr val="FFFFFF"/>
              </a:solidFill>
            </a:endParaRPr>
          </a:p>
        </p:txBody>
      </p:sp>
    </p:spTree>
    <p:extLst>
      <p:ext uri="{BB962C8B-B14F-4D97-AF65-F5344CB8AC3E}">
        <p14:creationId xmlns:p14="http://schemas.microsoft.com/office/powerpoint/2010/main" val="5882028"/>
      </p:ext>
    </p:extLst>
  </p:cSld>
  <p:clrMapOvr>
    <a:masterClrMapping/>
  </p:clrMapOvr>
  <mc:AlternateContent xmlns:mc="http://schemas.openxmlformats.org/markup-compatibility/2006" xmlns:p14="http://schemas.microsoft.com/office/powerpoint/2010/main">
    <mc:Choice Requires="p14">
      <p:transition spd="slow" p14:dur="2000" advTm="52418"/>
    </mc:Choice>
    <mc:Fallback xmlns="">
      <p:transition spd="slow" advTm="52418"/>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Erlang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328" y="4542973"/>
            <a:ext cx="1171657" cy="995909"/>
          </a:xfrm>
          <a:prstGeom prst="rect">
            <a:avLst/>
          </a:prstGeom>
          <a:solidFill>
            <a:schemeClr val="bg1"/>
          </a:solidFill>
        </p:spPr>
      </p:pic>
      <p:pic>
        <p:nvPicPr>
          <p:cNvPr id="6" name="Picture 5"/>
          <p:cNvPicPr>
            <a:picLocks noChangeAspect="1"/>
          </p:cNvPicPr>
          <p:nvPr/>
        </p:nvPicPr>
        <p:blipFill>
          <a:blip r:embed="rId3"/>
          <a:stretch>
            <a:fillRect/>
          </a:stretch>
        </p:blipFill>
        <p:spPr>
          <a:xfrm>
            <a:off x="5574746" y="3107157"/>
            <a:ext cx="1560767" cy="653185"/>
          </a:xfrm>
          <a:prstGeom prst="rect">
            <a:avLst/>
          </a:prstGeom>
        </p:spPr>
      </p:pic>
      <p:pic>
        <p:nvPicPr>
          <p:cNvPr id="7" name="Picture 6"/>
          <p:cNvPicPr>
            <a:picLocks noChangeAspect="1"/>
          </p:cNvPicPr>
          <p:nvPr/>
        </p:nvPicPr>
        <p:blipFill>
          <a:blip r:embed="rId4"/>
          <a:stretch>
            <a:fillRect/>
          </a:stretch>
        </p:blipFill>
        <p:spPr>
          <a:xfrm>
            <a:off x="1954051" y="4542973"/>
            <a:ext cx="1287871" cy="858581"/>
          </a:xfrm>
          <a:prstGeom prst="rect">
            <a:avLst/>
          </a:prstGeom>
        </p:spPr>
      </p:pic>
      <p:pic>
        <p:nvPicPr>
          <p:cNvPr id="8" name="Picture 7" descr="Firefly-Starbucks-Card-logo-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7090" y="642392"/>
            <a:ext cx="4481258" cy="1032246"/>
          </a:xfrm>
          <a:prstGeom prst="rect">
            <a:avLst/>
          </a:prstGeom>
        </p:spPr>
      </p:pic>
      <p:pic>
        <p:nvPicPr>
          <p:cNvPr id="10" name="Picture 9"/>
          <p:cNvPicPr>
            <a:picLocks noChangeAspect="1"/>
          </p:cNvPicPr>
          <p:nvPr/>
        </p:nvPicPr>
        <p:blipFill>
          <a:blip r:embed="rId6"/>
          <a:stretch>
            <a:fillRect/>
          </a:stretch>
        </p:blipFill>
        <p:spPr>
          <a:xfrm>
            <a:off x="1954052" y="2971538"/>
            <a:ext cx="1146346" cy="1146346"/>
          </a:xfrm>
          <a:prstGeom prst="rect">
            <a:avLst/>
          </a:prstGeom>
        </p:spPr>
      </p:pic>
      <p:sp>
        <p:nvSpPr>
          <p:cNvPr id="12" name="TextBox 11"/>
          <p:cNvSpPr txBox="1"/>
          <p:nvPr/>
        </p:nvSpPr>
        <p:spPr>
          <a:xfrm>
            <a:off x="1954051" y="2297333"/>
            <a:ext cx="1048935" cy="461665"/>
          </a:xfrm>
          <a:prstGeom prst="rect">
            <a:avLst/>
          </a:prstGeom>
          <a:noFill/>
        </p:spPr>
        <p:txBody>
          <a:bodyPr wrap="none" rtlCol="0">
            <a:spAutoFit/>
          </a:bodyPr>
          <a:lstStyle/>
          <a:p>
            <a:r>
              <a:rPr lang="en-US" sz="2400" u="sng" dirty="0" smtClean="0"/>
              <a:t>mobile</a:t>
            </a:r>
            <a:endParaRPr lang="en-US" sz="2400" u="sng" dirty="0"/>
          </a:p>
        </p:txBody>
      </p:sp>
      <p:sp>
        <p:nvSpPr>
          <p:cNvPr id="13" name="TextBox 12"/>
          <p:cNvSpPr txBox="1"/>
          <p:nvPr/>
        </p:nvSpPr>
        <p:spPr>
          <a:xfrm>
            <a:off x="5574746" y="2297333"/>
            <a:ext cx="1565002" cy="461665"/>
          </a:xfrm>
          <a:prstGeom prst="rect">
            <a:avLst/>
          </a:prstGeom>
          <a:noFill/>
        </p:spPr>
        <p:txBody>
          <a:bodyPr wrap="none" rtlCol="0">
            <a:spAutoFit/>
          </a:bodyPr>
          <a:lstStyle/>
          <a:p>
            <a:r>
              <a:rPr lang="en-US" sz="2400" u="sng" dirty="0"/>
              <a:t>s</a:t>
            </a:r>
            <a:r>
              <a:rPr lang="en-US" sz="2400" u="sng" dirty="0" smtClean="0"/>
              <a:t>erver-side</a:t>
            </a:r>
            <a:endParaRPr lang="en-US" sz="2400" u="sng" dirty="0"/>
          </a:p>
        </p:txBody>
      </p:sp>
    </p:spTree>
    <p:extLst>
      <p:ext uri="{BB962C8B-B14F-4D97-AF65-F5344CB8AC3E}">
        <p14:creationId xmlns:p14="http://schemas.microsoft.com/office/powerpoint/2010/main" val="2077487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5143500" cy="6858000"/>
          </a:xfrm>
          <a:prstGeom prst="rect">
            <a:avLst/>
          </a:prstGeom>
        </p:spPr>
      </p:pic>
      <p:sp>
        <p:nvSpPr>
          <p:cNvPr id="6" name="TextBox 5"/>
          <p:cNvSpPr txBox="1"/>
          <p:nvPr/>
        </p:nvSpPr>
        <p:spPr>
          <a:xfrm>
            <a:off x="6233583" y="597218"/>
            <a:ext cx="2120480" cy="5663089"/>
          </a:xfrm>
          <a:prstGeom prst="rect">
            <a:avLst/>
          </a:prstGeom>
          <a:noFill/>
        </p:spPr>
        <p:txBody>
          <a:bodyPr wrap="none" rtlCol="0">
            <a:spAutoFit/>
          </a:bodyPr>
          <a:lstStyle/>
          <a:p>
            <a:r>
              <a:rPr lang="en-US" sz="2800" dirty="0" smtClean="0"/>
              <a:t>Norway</a:t>
            </a:r>
          </a:p>
          <a:p>
            <a:endParaRPr lang="en-US" dirty="0"/>
          </a:p>
          <a:p>
            <a:r>
              <a:rPr lang="en-US" dirty="0" smtClean="0"/>
              <a:t>2007</a:t>
            </a:r>
            <a:br>
              <a:rPr lang="en-US" dirty="0" smtClean="0"/>
            </a:br>
            <a:endParaRPr lang="en-US" dirty="0" smtClean="0"/>
          </a:p>
          <a:p>
            <a:r>
              <a:rPr lang="en-US" dirty="0" smtClean="0"/>
              <a:t>6 weeks</a:t>
            </a:r>
          </a:p>
          <a:p>
            <a:r>
              <a:rPr lang="en-US" dirty="0" smtClean="0"/>
              <a:t/>
            </a:r>
            <a:br>
              <a:rPr lang="en-US" dirty="0" smtClean="0"/>
            </a:br>
            <a:r>
              <a:rPr lang="en-US" dirty="0"/>
              <a:t>12 architects</a:t>
            </a:r>
          </a:p>
          <a:p>
            <a:endParaRPr lang="en-US" dirty="0" smtClean="0"/>
          </a:p>
          <a:p>
            <a:r>
              <a:rPr lang="en-US" dirty="0" smtClean="0"/>
              <a:t>20,000,000 LOC</a:t>
            </a:r>
            <a:br>
              <a:rPr lang="en-US" dirty="0" smtClean="0"/>
            </a:br>
            <a:endParaRPr lang="en-US" dirty="0" smtClean="0"/>
          </a:p>
          <a:p>
            <a:r>
              <a:rPr lang="en-US" dirty="0" smtClean="0"/>
              <a:t>1 big mess</a:t>
            </a:r>
          </a:p>
          <a:p>
            <a:endParaRPr lang="en-US" dirty="0"/>
          </a:p>
          <a:p>
            <a:r>
              <a:rPr lang="en-US" dirty="0" smtClean="0"/>
              <a:t>5 minute chat</a:t>
            </a:r>
          </a:p>
          <a:p>
            <a:r>
              <a:rPr lang="en-US" dirty="0" smtClean="0"/>
              <a:t/>
            </a:r>
            <a:br>
              <a:rPr lang="en-US" dirty="0" smtClean="0"/>
            </a:br>
            <a:r>
              <a:rPr lang="en-US" dirty="0" smtClean="0"/>
              <a:t>4 years</a:t>
            </a:r>
          </a:p>
          <a:p>
            <a:endParaRPr lang="en-US" dirty="0"/>
          </a:p>
          <a:p>
            <a:r>
              <a:rPr lang="en-US" dirty="0" smtClean="0"/>
              <a:t>0 seconds downtime</a:t>
            </a:r>
            <a:endParaRPr lang="en-US" dirty="0"/>
          </a:p>
          <a:p>
            <a:endParaRPr lang="en-US" dirty="0" smtClean="0"/>
          </a:p>
          <a:p>
            <a:r>
              <a:rPr lang="en-US" sz="2800" dirty="0" smtClean="0"/>
              <a:t>Life changed</a:t>
            </a:r>
            <a:endParaRPr lang="en-US" sz="2800" dirty="0"/>
          </a:p>
        </p:txBody>
      </p:sp>
    </p:spTree>
    <p:extLst>
      <p:ext uri="{BB962C8B-B14F-4D97-AF65-F5344CB8AC3E}">
        <p14:creationId xmlns:p14="http://schemas.microsoft.com/office/powerpoint/2010/main" val="40134320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File:Diavox 1975 bei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73520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95818" y="2161793"/>
            <a:ext cx="2731237" cy="1569660"/>
          </a:xfrm>
          <a:prstGeom prst="rect">
            <a:avLst/>
          </a:prstGeom>
          <a:noFill/>
        </p:spPr>
        <p:txBody>
          <a:bodyPr wrap="none" rtlCol="0">
            <a:spAutoFit/>
          </a:bodyPr>
          <a:lstStyle/>
          <a:p>
            <a:pPr lvl="1" fontAlgn="base"/>
            <a:r>
              <a:rPr lang="en-US" sz="3200" b="1" dirty="0" smtClean="0"/>
              <a:t> Fault-tolerant</a:t>
            </a:r>
            <a:br>
              <a:rPr lang="en-US" sz="3200" b="1" dirty="0" smtClean="0"/>
            </a:br>
            <a:r>
              <a:rPr lang="en-US" sz="3200" b="1" dirty="0" smtClean="0"/>
              <a:t> Concurrent</a:t>
            </a:r>
            <a:r>
              <a:rPr lang="en-US" sz="3200" dirty="0" smtClean="0">
                <a:solidFill>
                  <a:schemeClr val="tx1">
                    <a:lumMod val="85000"/>
                  </a:schemeClr>
                </a:solidFill>
              </a:rPr>
              <a:t> </a:t>
            </a:r>
            <a:br>
              <a:rPr lang="en-US" sz="3200" dirty="0" smtClean="0">
                <a:solidFill>
                  <a:schemeClr val="tx1">
                    <a:lumMod val="85000"/>
                  </a:schemeClr>
                </a:solidFill>
              </a:rPr>
            </a:br>
            <a:r>
              <a:rPr lang="en-US" sz="3200" dirty="0" smtClean="0">
                <a:solidFill>
                  <a:schemeClr val="tx1">
                    <a:lumMod val="85000"/>
                  </a:schemeClr>
                </a:solidFill>
              </a:rPr>
              <a:t> </a:t>
            </a:r>
            <a:r>
              <a:rPr lang="en-US" sz="3200" b="1" dirty="0" smtClean="0"/>
              <a:t>Distributed</a:t>
            </a:r>
            <a:endParaRPr lang="en-US" sz="3200" dirty="0">
              <a:solidFill>
                <a:schemeClr val="tx1">
                  <a:lumMod val="85000"/>
                </a:schemeClr>
              </a:solidFill>
            </a:endParaRPr>
          </a:p>
        </p:txBody>
      </p:sp>
    </p:spTree>
    <p:extLst>
      <p:ext uri="{BB962C8B-B14F-4D97-AF65-F5344CB8AC3E}">
        <p14:creationId xmlns:p14="http://schemas.microsoft.com/office/powerpoint/2010/main" val="16244301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le:Bananas white backgrou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386"/>
            <a:ext cx="10363200" cy="691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600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24000"/>
            <a:ext cx="6634448" cy="3810000"/>
          </a:xfrm>
          <a:prstGeom prst="rect">
            <a:avLst/>
          </a:prstGeom>
          <a:noFill/>
          <a:ln>
            <a:noFill/>
          </a:ln>
          <a:effectLst>
            <a:glow rad="101600">
              <a:schemeClr val="tx1">
                <a:alpha val="40000"/>
              </a:schemeClr>
            </a:glow>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 y="6248400"/>
            <a:ext cx="8686800" cy="523220"/>
          </a:xfrm>
          <a:prstGeom prst="rect">
            <a:avLst/>
          </a:prstGeom>
          <a:noFill/>
        </p:spPr>
        <p:txBody>
          <a:bodyPr wrap="square" rtlCol="0">
            <a:spAutoFit/>
          </a:bodyPr>
          <a:lstStyle/>
          <a:p>
            <a:r>
              <a:rPr lang="en-US" sz="2800" dirty="0">
                <a:solidFill>
                  <a:prstClr val="black">
                    <a:lumMod val="50000"/>
                    <a:lumOff val="50000"/>
                  </a:prstClr>
                </a:solidFill>
              </a:rPr>
              <a:t>Why -&gt; Erlang is </a:t>
            </a:r>
            <a:r>
              <a:rPr lang="en-US" sz="2800" dirty="0" smtClean="0">
                <a:solidFill>
                  <a:prstClr val="black">
                    <a:lumMod val="50000"/>
                    <a:lumOff val="50000"/>
                  </a:prstClr>
                </a:solidFill>
              </a:rPr>
              <a:t>open source</a:t>
            </a:r>
            <a:endParaRPr lang="en-US" sz="2800" dirty="0">
              <a:solidFill>
                <a:prstClr val="black">
                  <a:lumMod val="50000"/>
                  <a:lumOff val="50000"/>
                </a:prstClr>
              </a:solidFill>
            </a:endParaRPr>
          </a:p>
        </p:txBody>
      </p:sp>
      <p:pic>
        <p:nvPicPr>
          <p:cNvPr id="6152" name="Picture 8" descr="http://jasonheath.com/assets/octocat-8a09c64c19fe43f27d26be41ac0912c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209800"/>
            <a:ext cx="2667000" cy="266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558015"/>
      </p:ext>
    </p:extLst>
  </p:cSld>
  <p:clrMapOvr>
    <a:masterClrMapping/>
  </p:clrMapOvr>
  <mc:AlternateContent xmlns:mc="http://schemas.openxmlformats.org/markup-compatibility/2006" xmlns:p14="http://schemas.microsoft.com/office/powerpoint/2010/main">
    <mc:Choice Requires="p14">
      <p:transition spd="slow" p14:dur="2000" advTm="2922"/>
    </mc:Choice>
    <mc:Fallback xmlns="">
      <p:transition spd="slow" advTm="2922"/>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yanhunter\Desktop\ImaMacImaPcImaLinu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 y="1219200"/>
            <a:ext cx="9143999" cy="5166359"/>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p:cNvSpPr/>
          <p:nvPr/>
        </p:nvSpPr>
        <p:spPr>
          <a:xfrm>
            <a:off x="1524000" y="914400"/>
            <a:ext cx="1295400" cy="612648"/>
          </a:xfrm>
          <a:prstGeom prst="wedgeEllipseCallout">
            <a:avLst>
              <a:gd name="adj1" fmla="val -4260"/>
              <a:gd name="adj2" fmla="val 80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prstClr val="white"/>
                </a:solidFill>
              </a:rPr>
              <a:t>Erlang</a:t>
            </a:r>
            <a:endParaRPr lang="en-US" b="1" dirty="0">
              <a:solidFill>
                <a:prstClr val="white"/>
              </a:solidFill>
            </a:endParaRPr>
          </a:p>
        </p:txBody>
      </p:sp>
      <p:sp>
        <p:nvSpPr>
          <p:cNvPr id="11" name="Oval Callout 10"/>
          <p:cNvSpPr/>
          <p:nvPr/>
        </p:nvSpPr>
        <p:spPr>
          <a:xfrm>
            <a:off x="3810000" y="914400"/>
            <a:ext cx="1295400" cy="612648"/>
          </a:xfrm>
          <a:prstGeom prst="wedgeEllipseCallout">
            <a:avLst>
              <a:gd name="adj1" fmla="val -4260"/>
              <a:gd name="adj2" fmla="val 80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prstClr val="white"/>
                </a:solidFill>
              </a:rPr>
              <a:t>Erlang</a:t>
            </a:r>
            <a:endParaRPr lang="en-US" b="1" dirty="0">
              <a:solidFill>
                <a:prstClr val="white"/>
              </a:solidFill>
            </a:endParaRPr>
          </a:p>
        </p:txBody>
      </p:sp>
      <p:sp>
        <p:nvSpPr>
          <p:cNvPr id="12" name="Oval Callout 11"/>
          <p:cNvSpPr/>
          <p:nvPr/>
        </p:nvSpPr>
        <p:spPr>
          <a:xfrm>
            <a:off x="6248400" y="838200"/>
            <a:ext cx="1295400" cy="612648"/>
          </a:xfrm>
          <a:prstGeom prst="wedgeEllipseCallout">
            <a:avLst>
              <a:gd name="adj1" fmla="val -4260"/>
              <a:gd name="adj2" fmla="val 80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prstClr val="white"/>
                </a:solidFill>
              </a:rPr>
              <a:t>Erlang</a:t>
            </a:r>
            <a:endParaRPr lang="en-US" b="1" dirty="0">
              <a:solidFill>
                <a:prstClr val="white"/>
              </a:solidFill>
            </a:endParaRPr>
          </a:p>
        </p:txBody>
      </p:sp>
      <p:sp>
        <p:nvSpPr>
          <p:cNvPr id="7" name="TextBox 6"/>
          <p:cNvSpPr txBox="1"/>
          <p:nvPr/>
        </p:nvSpPr>
        <p:spPr>
          <a:xfrm>
            <a:off x="228600" y="6248400"/>
            <a:ext cx="8686800" cy="523220"/>
          </a:xfrm>
          <a:prstGeom prst="rect">
            <a:avLst/>
          </a:prstGeom>
          <a:noFill/>
        </p:spPr>
        <p:txBody>
          <a:bodyPr wrap="square" rtlCol="0">
            <a:spAutoFit/>
          </a:bodyPr>
          <a:lstStyle/>
          <a:p>
            <a:r>
              <a:rPr lang="en-US" sz="2800" dirty="0">
                <a:solidFill>
                  <a:prstClr val="black">
                    <a:lumMod val="50000"/>
                    <a:lumOff val="50000"/>
                  </a:prstClr>
                </a:solidFill>
              </a:rPr>
              <a:t>Why -&gt; Erlang is </a:t>
            </a:r>
            <a:r>
              <a:rPr lang="en-US" sz="2800" dirty="0" smtClean="0">
                <a:solidFill>
                  <a:prstClr val="black">
                    <a:lumMod val="50000"/>
                    <a:lumOff val="50000"/>
                  </a:prstClr>
                </a:solidFill>
              </a:rPr>
              <a:t>cross platform</a:t>
            </a:r>
            <a:endParaRPr lang="en-US" sz="2800" dirty="0">
              <a:solidFill>
                <a:prstClr val="black">
                  <a:lumMod val="50000"/>
                  <a:lumOff val="50000"/>
                </a:prstClr>
              </a:solidFill>
            </a:endParaRPr>
          </a:p>
        </p:txBody>
      </p:sp>
    </p:spTree>
    <p:extLst>
      <p:ext uri="{BB962C8B-B14F-4D97-AF65-F5344CB8AC3E}">
        <p14:creationId xmlns:p14="http://schemas.microsoft.com/office/powerpoint/2010/main" val="866662197"/>
      </p:ext>
    </p:extLst>
  </p:cSld>
  <p:clrMapOvr>
    <a:masterClrMapping/>
  </p:clrMapOvr>
  <mc:AlternateContent xmlns:mc="http://schemas.openxmlformats.org/markup-compatibility/2006" xmlns:p14="http://schemas.microsoft.com/office/powerpoint/2010/main">
    <mc:Choice Requires="p14">
      <p:transition spd="slow" p14:dur="2000" advTm="139093"/>
    </mc:Choice>
    <mc:Fallback xmlns="">
      <p:transition spd="slow" advTm="1390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1500"/>
                            </p:stCondLst>
                            <p:childTnLst>
                              <p:par>
                                <p:cTn id="8" presetID="1" presetClass="entr" presetSubtype="0" fill="hold" grpId="0" nodeType="afterEffect">
                                  <p:stCondLst>
                                    <p:cond delay="1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grpId="0" nodeType="afterEffect">
                                  <p:stCondLst>
                                    <p:cond delay="100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0.3|0.1|0.2"/>
</p:tagLst>
</file>

<file path=ppt/tags/tag2.xml><?xml version="1.0" encoding="utf-8"?>
<p:tagLst xmlns:a="http://schemas.openxmlformats.org/drawingml/2006/main" xmlns:r="http://schemas.openxmlformats.org/officeDocument/2006/relationships" xmlns:p="http://schemas.openxmlformats.org/presentationml/2006/main">
  <p:tag name="TIMING" val="|23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3463</TotalTime>
  <Words>2350</Words>
  <Application>Microsoft Macintosh PowerPoint</Application>
  <PresentationFormat>On-screen Show (4:3)</PresentationFormat>
  <Paragraphs>407</Paragraphs>
  <Slides>38</Slides>
  <Notes>28</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Erlang?</vt:lpstr>
      <vt:lpstr>Erlang (the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Erlang as the mobile backend</vt:lpstr>
      <vt:lpstr>Real-time data processing</vt:lpstr>
      <vt:lpstr>Coordinating and Bridging </vt:lpstr>
      <vt:lpstr>PowerPoint Presentation</vt:lpstr>
      <vt:lpstr>FP and Ethics</vt:lpstr>
      <vt:lpstr>PowerPoint Presentation</vt:lpstr>
      <vt:lpstr>PowerPoint Presentation</vt:lpstr>
      <vt:lpstr>PowerPoint Presentation</vt:lpstr>
      <vt:lpstr>PowerPoint Presentation</vt:lpstr>
    </vt:vector>
  </TitlesOfParts>
  <Company>Firefly Logic,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for Erlang</dc:title>
  <dc:creator>Bryan Hunter</dc:creator>
  <cp:lastModifiedBy>Bryan Hunter</cp:lastModifiedBy>
  <cp:revision>55</cp:revision>
  <dcterms:created xsi:type="dcterms:W3CDTF">2014-03-02T03:49:39Z</dcterms:created>
  <dcterms:modified xsi:type="dcterms:W3CDTF">2014-03-20T06:15:53Z</dcterms:modified>
</cp:coreProperties>
</file>